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6" r:id="rId2"/>
    <p:sldId id="1890" r:id="rId3"/>
    <p:sldId id="257" r:id="rId4"/>
    <p:sldId id="258" r:id="rId5"/>
    <p:sldId id="271" r:id="rId6"/>
    <p:sldId id="322" r:id="rId7"/>
    <p:sldId id="323" r:id="rId8"/>
    <p:sldId id="329" r:id="rId9"/>
    <p:sldId id="330" r:id="rId10"/>
    <p:sldId id="1906" r:id="rId11"/>
    <p:sldId id="1861" r:id="rId12"/>
    <p:sldId id="1907" r:id="rId13"/>
    <p:sldId id="279" r:id="rId14"/>
    <p:sldId id="2242" r:id="rId15"/>
    <p:sldId id="291" r:id="rId16"/>
    <p:sldId id="1857" r:id="rId17"/>
    <p:sldId id="272" r:id="rId18"/>
    <p:sldId id="333" r:id="rId19"/>
    <p:sldId id="334" r:id="rId20"/>
    <p:sldId id="335" r:id="rId21"/>
    <p:sldId id="336" r:id="rId22"/>
    <p:sldId id="273" r:id="rId23"/>
    <p:sldId id="337" r:id="rId24"/>
    <p:sldId id="338" r:id="rId25"/>
    <p:sldId id="1895" r:id="rId26"/>
    <p:sldId id="2244" r:id="rId27"/>
    <p:sldId id="2249" r:id="rId28"/>
    <p:sldId id="2248" r:id="rId29"/>
  </p:sldIdLst>
  <p:sldSz cx="12192000" cy="6858000"/>
  <p:notesSz cx="6858000" cy="9144000"/>
  <p:defaultText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Közepesen sötét stílus 2 – 1. jelölőszín">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4" autoAdjust="0"/>
    <p:restoredTop sz="57504" autoAdjust="0"/>
  </p:normalViewPr>
  <p:slideViewPr>
    <p:cSldViewPr snapToGrid="0">
      <p:cViewPr varScale="1">
        <p:scale>
          <a:sx n="71" d="100"/>
          <a:sy n="71" d="100"/>
        </p:scale>
        <p:origin x="2381"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2.jpg>
</file>

<file path=ppt/media/image3.jp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hu-HU"/>
          </a:p>
        </p:txBody>
      </p:sp>
      <p:sp>
        <p:nvSpPr>
          <p:cNvPr id="3" name="Dátum hely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3D3935-A43D-41A3-8E23-D24E9DCA4154}" type="datetimeFigureOut">
              <a:rPr lang="hu-HU" smtClean="0"/>
              <a:t>2024. 02. 08.</a:t>
            </a:fld>
            <a:endParaRPr lang="hu-HU"/>
          </a:p>
        </p:txBody>
      </p:sp>
      <p:sp>
        <p:nvSpPr>
          <p:cNvPr id="4" name="Diakép hely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u-HU"/>
          </a:p>
        </p:txBody>
      </p:sp>
      <p:sp>
        <p:nvSpPr>
          <p:cNvPr id="5" name="Jegyzetek hely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6" name="Élőláb hely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hu-HU"/>
          </a:p>
        </p:txBody>
      </p:sp>
      <p:sp>
        <p:nvSpPr>
          <p:cNvPr id="7" name="Dia számának hely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54CF91-4AB7-41E1-B1B3-C5B5654560D5}" type="slidenum">
              <a:rPr lang="hu-HU" smtClean="0"/>
              <a:t>‹#›</a:t>
            </a:fld>
            <a:endParaRPr lang="hu-HU"/>
          </a:p>
        </p:txBody>
      </p:sp>
    </p:spTree>
    <p:extLst>
      <p:ext uri="{BB962C8B-B14F-4D97-AF65-F5344CB8AC3E}">
        <p14:creationId xmlns:p14="http://schemas.microsoft.com/office/powerpoint/2010/main" val="21885975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4F54CF91-4AB7-41E1-B1B3-C5B5654560D5}" type="slidenum">
              <a:rPr lang="hu-HU" smtClean="0"/>
              <a:t>1</a:t>
            </a:fld>
            <a:endParaRPr lang="hu-HU"/>
          </a:p>
        </p:txBody>
      </p:sp>
    </p:spTree>
    <p:extLst>
      <p:ext uri="{BB962C8B-B14F-4D97-AF65-F5344CB8AC3E}">
        <p14:creationId xmlns:p14="http://schemas.microsoft.com/office/powerpoint/2010/main" val="35012321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 typeface="Arial" panose="020B0604020202020204" pitchFamily="34" charset="0"/>
              <a:buNone/>
              <a:tabLst/>
              <a:defRPr/>
            </a:pPr>
            <a:r>
              <a:rPr lang="en-IE" sz="2800" b="0" i="0" u="none" strike="noStrike" kern="1200" dirty="0">
                <a:solidFill>
                  <a:schemeClr val="tx1"/>
                </a:solidFill>
                <a:effectLst/>
                <a:latin typeface="Segoe UI Light" pitchFamily="34" charset="0"/>
                <a:ea typeface="+mn-ea"/>
                <a:cs typeface="+mn-cs"/>
              </a:rPr>
              <a:t>https://learn.microsoft.com/training/modules/describe-cloud-compute/5-define-cloud-models</a:t>
            </a:r>
          </a:p>
          <a:p>
            <a:pPr marL="0" marR="0" lvl="0" indent="0" algn="l" defTabSz="914367" rtl="0" eaLnBrk="1" fontAlgn="auto" latinLnBrk="0" hangingPunct="1">
              <a:lnSpc>
                <a:spcPct val="90000"/>
              </a:lnSpc>
              <a:spcBef>
                <a:spcPts val="0"/>
              </a:spcBef>
              <a:spcAft>
                <a:spcPts val="333"/>
              </a:spcAft>
              <a:buClrTx/>
              <a:buSzTx/>
              <a:buFont typeface="Arial" panose="020B0604020202020204" pitchFamily="34" charset="0"/>
              <a:buNone/>
              <a:tabLst/>
              <a:defRPr/>
            </a:pPr>
            <a:endParaRPr lang="en-US" sz="2800" dirty="0"/>
          </a:p>
          <a:p>
            <a:pPr marL="342900" marR="0" lvl="0" indent="-342900">
              <a:lnSpc>
                <a:spcPct val="107000"/>
              </a:lnSpc>
              <a:spcBef>
                <a:spcPts val="0"/>
              </a:spcBef>
              <a:spcAft>
                <a:spcPts val="800"/>
              </a:spcAft>
              <a:buFont typeface="Arial" panose="020B0604020202020204" pitchFamily="34" charset="0"/>
              <a:buChar char="•"/>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Owned and operated by the organization that uses cloud resources. </a:t>
            </a:r>
          </a:p>
          <a:p>
            <a:pPr marL="342900" marR="0" lvl="0" indent="-342900">
              <a:lnSpc>
                <a:spcPct val="107000"/>
              </a:lnSpc>
              <a:spcBef>
                <a:spcPts val="0"/>
              </a:spcBef>
              <a:spcAft>
                <a:spcPts val="800"/>
              </a:spcAft>
              <a:buFont typeface="Arial" panose="020B0604020202020204" pitchFamily="34" charset="0"/>
              <a:buChar char="•"/>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Organizations create a cloud environment in their datacenter.</a:t>
            </a:r>
          </a:p>
          <a:p>
            <a:pPr marL="342900" marR="0" lvl="0" indent="-342900">
              <a:lnSpc>
                <a:spcPct val="107000"/>
              </a:lnSpc>
              <a:spcBef>
                <a:spcPts val="0"/>
              </a:spcBef>
              <a:spcAft>
                <a:spcPts val="800"/>
              </a:spcAft>
              <a:buFont typeface="Arial" panose="020B0604020202020204" pitchFamily="34" charset="0"/>
              <a:buChar char="•"/>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Self-service access to compute resources provided to users within the organization. </a:t>
            </a:r>
          </a:p>
          <a:p>
            <a:pPr marL="342900" marR="0" lvl="0" indent="-342900">
              <a:lnSpc>
                <a:spcPct val="107000"/>
              </a:lnSpc>
              <a:spcBef>
                <a:spcPts val="0"/>
              </a:spcBef>
              <a:spcAft>
                <a:spcPts val="800"/>
              </a:spcAft>
              <a:buFont typeface="Arial" panose="020B0604020202020204" pitchFamily="34" charset="0"/>
              <a:buChar char="•"/>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Organizations are responsible for operating the services they provide.</a:t>
            </a:r>
          </a:p>
          <a:p>
            <a:endParaRPr lang="hu-HU" sz="900" b="0" i="0" u="none" strike="noStrike" kern="1200" dirty="0">
              <a:solidFill>
                <a:schemeClr val="tx1"/>
              </a:solidFill>
              <a:effectLst/>
              <a:latin typeface="Segoe UI Light" pitchFamily="34" charset="0"/>
              <a:ea typeface="+mn-ea"/>
              <a:cs typeface="+mn-cs"/>
            </a:endParaRPr>
          </a:p>
          <a:p>
            <a:endParaRPr lang="en-IE" sz="900" b="0" i="0" u="none" strike="noStrike"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5C8F1E90-FAC7-4AC5-A8B0-B39F5EEB76F6}" type="datetime8">
              <a:rPr lang="en-US" smtClean="0"/>
              <a:t>2/8/2024 11:25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2385237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IE" sz="900" b="0" i="0" u="none" strike="noStrike" kern="1200" dirty="0">
                <a:solidFill>
                  <a:schemeClr val="tx1"/>
                </a:solidFill>
                <a:effectLst/>
                <a:latin typeface="Segoe UI Light" pitchFamily="34" charset="0"/>
                <a:ea typeface="+mn-ea"/>
                <a:cs typeface="+mn-cs"/>
              </a:rPr>
              <a:t>https://learn.microsoft.com/training/modules/describe-cloud-compute/5-define-cloud-models</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IE" sz="900" b="0" i="0" u="none" strike="noStrike" kern="1200" dirty="0">
              <a:solidFill>
                <a:schemeClr val="tx1"/>
              </a:solidFill>
              <a:effectLst/>
              <a:latin typeface="Segoe UI Light" pitchFamily="34" charset="0"/>
              <a:ea typeface="+mn-ea"/>
              <a:cs typeface="+mn-cs"/>
            </a:endParaRP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What are public, private, and hybrid clouds? - https://azure.microsoft.com/resources/cloud-computing-dictionary/what-are-private-public-hybrid-clouds/</a:t>
            </a:r>
          </a:p>
          <a:p>
            <a:endParaRPr lang="en-US" sz="900" b="0" i="0" u="none" strike="noStrike" kern="1200" dirty="0">
              <a:solidFill>
                <a:schemeClr val="tx1"/>
              </a:solidFill>
              <a:effectLst/>
              <a:latin typeface="Segoe UI Light" pitchFamily="34" charset="0"/>
              <a:ea typeface="+mn-ea"/>
              <a:cs typeface="+mn-cs"/>
            </a:endParaRPr>
          </a:p>
          <a:p>
            <a:endParaRPr lang="en-IE" sz="900" b="0" i="0" u="none" strike="noStrike"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0C68561-265A-4CFA-82C0-8F6741715024}" type="datetime8">
              <a:rPr lang="en-US" smtClean="0"/>
              <a:t>2/8/2024 11:25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724728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IE" sz="1100" b="0" i="0" u="none" strike="noStrike" kern="1200" dirty="0">
                <a:solidFill>
                  <a:schemeClr val="tx1"/>
                </a:solidFill>
                <a:effectLst/>
                <a:latin typeface="Segoe UI Light" pitchFamily="34" charset="0"/>
                <a:ea typeface="+mn-ea"/>
                <a:cs typeface="+mn-cs"/>
              </a:rPr>
              <a:t>https://learn.microsoft.com/training/modules/describe-cloud-compute/5-define-cloud-models</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IE" sz="1100" b="0" i="0" u="none" strike="noStrike" kern="1200" dirty="0">
              <a:solidFill>
                <a:schemeClr val="tx1"/>
              </a:solidFill>
              <a:effectLst/>
              <a:latin typeface="Segoe UI Light" pitchFamily="34" charset="0"/>
              <a:ea typeface="+mn-ea"/>
              <a:cs typeface="+mn-cs"/>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Hybrid cloud models have the following characteristics:</a:t>
            </a:r>
          </a:p>
          <a:p>
            <a:pPr marL="342900" marR="0" lvl="0" indent="-342900">
              <a:lnSpc>
                <a:spcPct val="107000"/>
              </a:lnSpc>
              <a:spcBef>
                <a:spcPts val="0"/>
              </a:spcBef>
              <a:spcAft>
                <a:spcPts val="800"/>
              </a:spcAft>
              <a:buFont typeface="Arial" panose="020B0604020202020204" pitchFamily="34" charset="0"/>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Resource location</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Specific resources are run or used in a public cloud</a:t>
            </a:r>
            <a:r>
              <a:rPr lang="en-US" sz="1800" kern="100" dirty="0">
                <a:effectLst/>
                <a:latin typeface="Calibri" panose="020F0502020204030204" pitchFamily="34" charset="0"/>
                <a:ea typeface="Calibri" panose="020F0502020204030204" pitchFamily="34" charset="0"/>
                <a:cs typeface="Calibri" panose="020F0502020204030204" pitchFamily="34" charset="0"/>
              </a:rPr>
              <a:t>―</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others are run or used in a private cloud.</a:t>
            </a:r>
          </a:p>
          <a:p>
            <a:pPr marL="342900" marR="0" lvl="0" indent="-342900">
              <a:lnSpc>
                <a:spcPct val="107000"/>
              </a:lnSpc>
              <a:spcBef>
                <a:spcPts val="0"/>
              </a:spcBef>
              <a:spcAft>
                <a:spcPts val="800"/>
              </a:spcAft>
              <a:buFont typeface="Arial" panose="020B0604020202020204" pitchFamily="34" charset="0"/>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Cost and efficiency</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Hybrid cloud models allow an organization to leverage some of the benefits of cost, efficiency, and scale that are available with a public cloud model.</a:t>
            </a:r>
          </a:p>
          <a:p>
            <a:pPr marL="342900" marR="0" lvl="0" indent="-342900">
              <a:lnSpc>
                <a:spcPct val="107000"/>
              </a:lnSpc>
              <a:spcBef>
                <a:spcPts val="0"/>
              </a:spcBef>
              <a:spcAft>
                <a:spcPts val="800"/>
              </a:spcAft>
              <a:buFont typeface="Arial" panose="020B0604020202020204" pitchFamily="34" charset="0"/>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Control</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Organizations retain management control in private clouds.</a:t>
            </a:r>
          </a:p>
          <a:p>
            <a:pPr marL="342900" marR="0" lvl="0" indent="-342900">
              <a:lnSpc>
                <a:spcPct val="107000"/>
              </a:lnSpc>
              <a:spcBef>
                <a:spcPts val="0"/>
              </a:spcBef>
              <a:spcAft>
                <a:spcPts val="800"/>
              </a:spcAft>
              <a:buFont typeface="Arial" panose="020B0604020202020204" pitchFamily="34" charset="0"/>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Skills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Technical skills are still required to maintain the private cloud and ensure both cloud models can operate together.</a:t>
            </a:r>
          </a:p>
          <a:p>
            <a:pPr algn="l"/>
            <a:endParaRPr lang="hu-HU" sz="1100" b="0" i="0" dirty="0">
              <a:effectLst/>
              <a:latin typeface="Segoe UI" panose="020B0502040204020203" pitchFamily="34" charset="0"/>
            </a:endParaRPr>
          </a:p>
          <a:p>
            <a:pPr algn="l"/>
            <a:endParaRPr lang="en-US" sz="1100" b="0" i="0" dirty="0">
              <a:effectLst/>
              <a:latin typeface="Segoe UI" panose="020B0502040204020203" pitchFamily="34" charset="0"/>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1BA94334-184A-4297-981D-5507F1100F3B}" type="datetime8">
              <a:rPr lang="en-US" smtClean="0"/>
              <a:t>2/8/2024 11:25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10186820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4F54CF91-4AB7-41E1-B1B3-C5B5654560D5}" type="slidenum">
              <a:rPr lang="hu-HU" smtClean="0"/>
              <a:t>13</a:t>
            </a:fld>
            <a:endParaRPr lang="hu-HU"/>
          </a:p>
        </p:txBody>
      </p:sp>
    </p:spTree>
    <p:extLst>
      <p:ext uri="{BB962C8B-B14F-4D97-AF65-F5344CB8AC3E}">
        <p14:creationId xmlns:p14="http://schemas.microsoft.com/office/powerpoint/2010/main" val="17774604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https://learn.microsoft.com/training/modules/describe-cloud-compute/6-describe-consumption-based-model</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100" b="1" kern="100" dirty="0">
              <a:effectLst/>
              <a:latin typeface="Calibri" panose="020F0502020204030204" pitchFamily="34" charset="0"/>
              <a:ea typeface="Calibri" panose="020F0502020204030204" pitchFamily="34" charset="0"/>
              <a:cs typeface="Arial" panose="020B0604020202020204" pitchFamily="34" charset="0"/>
            </a:endParaRPr>
          </a:p>
          <a:p>
            <a:pPr marL="742950" marR="0" lvl="1" indent="-285750">
              <a:lnSpc>
                <a:spcPct val="107000"/>
              </a:lnSpc>
              <a:spcBef>
                <a:spcPts val="0"/>
              </a:spcBef>
              <a:spcAft>
                <a:spcPts val="800"/>
              </a:spcAft>
              <a:buFont typeface="Arial" panose="020B0604020202020204" pitchFamily="34" charset="0"/>
              <a:buChar char="•"/>
              <a:tabLst>
                <a:tab pos="914400" algn="l"/>
              </a:tabLst>
            </a:pPr>
            <a:endParaRPr lang="hu-HU"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03BA3A1C-AE6D-43F8-BDDA-372FC880022B}" type="datetime8">
              <a:rPr lang="en-US" smtClean="0"/>
              <a:t>2/8/2024 11:25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35653978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4F54CF91-4AB7-41E1-B1B3-C5B5654560D5}" type="slidenum">
              <a:rPr lang="hu-HU" smtClean="0"/>
              <a:t>15</a:t>
            </a:fld>
            <a:endParaRPr lang="hu-HU"/>
          </a:p>
        </p:txBody>
      </p:sp>
    </p:spTree>
    <p:extLst>
      <p:ext uri="{BB962C8B-B14F-4D97-AF65-F5344CB8AC3E}">
        <p14:creationId xmlns:p14="http://schemas.microsoft.com/office/powerpoint/2010/main" val="798768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https://learn.microsoft.com/training/modules/describe-benefits-use-cloud-services/</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09F60A62-4035-476C-ACD6-77781131797D}" type="datetime8">
              <a:rPr lang="en-US" smtClean="0"/>
              <a:t>2/8/2024 11:25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37608844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4F54CF91-4AB7-41E1-B1B3-C5B5654560D5}" type="slidenum">
              <a:rPr lang="hu-HU" smtClean="0"/>
              <a:t>17</a:t>
            </a:fld>
            <a:endParaRPr lang="hu-HU"/>
          </a:p>
        </p:txBody>
      </p:sp>
    </p:spTree>
    <p:extLst>
      <p:ext uri="{BB962C8B-B14F-4D97-AF65-F5344CB8AC3E}">
        <p14:creationId xmlns:p14="http://schemas.microsoft.com/office/powerpoint/2010/main" val="3978982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pPr algn="l"/>
            <a:endParaRPr lang="en-US" b="0" i="0" dirty="0">
              <a:solidFill>
                <a:srgbClr val="161616"/>
              </a:solidFill>
              <a:effectLst/>
              <a:latin typeface="Segoe UI" panose="020B0502040204020203" pitchFamily="34" charset="0"/>
            </a:endParaRPr>
          </a:p>
        </p:txBody>
      </p:sp>
      <p:sp>
        <p:nvSpPr>
          <p:cNvPr id="4" name="Dia számának helye 3"/>
          <p:cNvSpPr>
            <a:spLocks noGrp="1"/>
          </p:cNvSpPr>
          <p:nvPr>
            <p:ph type="sldNum" sz="quarter" idx="5"/>
          </p:nvPr>
        </p:nvSpPr>
        <p:spPr/>
        <p:txBody>
          <a:bodyPr/>
          <a:lstStyle/>
          <a:p>
            <a:fld id="{4F54CF91-4AB7-41E1-B1B3-C5B5654560D5}" type="slidenum">
              <a:rPr lang="hu-HU" smtClean="0"/>
              <a:t>18</a:t>
            </a:fld>
            <a:endParaRPr lang="hu-HU"/>
          </a:p>
        </p:txBody>
      </p:sp>
    </p:spTree>
    <p:extLst>
      <p:ext uri="{BB962C8B-B14F-4D97-AF65-F5344CB8AC3E}">
        <p14:creationId xmlns:p14="http://schemas.microsoft.com/office/powerpoint/2010/main" val="14523475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pPr algn="l"/>
            <a:endParaRPr lang="en-US" b="0" i="0" dirty="0">
              <a:solidFill>
                <a:srgbClr val="161616"/>
              </a:solidFill>
              <a:effectLst/>
              <a:latin typeface="Segoe UI" panose="020B0502040204020203" pitchFamily="34" charset="0"/>
            </a:endParaRPr>
          </a:p>
        </p:txBody>
      </p:sp>
      <p:sp>
        <p:nvSpPr>
          <p:cNvPr id="4" name="Dia számának helye 3"/>
          <p:cNvSpPr>
            <a:spLocks noGrp="1"/>
          </p:cNvSpPr>
          <p:nvPr>
            <p:ph type="sldNum" sz="quarter" idx="5"/>
          </p:nvPr>
        </p:nvSpPr>
        <p:spPr/>
        <p:txBody>
          <a:bodyPr/>
          <a:lstStyle/>
          <a:p>
            <a:fld id="{4F54CF91-4AB7-41E1-B1B3-C5B5654560D5}" type="slidenum">
              <a:rPr lang="hu-HU" smtClean="0"/>
              <a:t>19</a:t>
            </a:fld>
            <a:endParaRPr lang="hu-HU"/>
          </a:p>
        </p:txBody>
      </p:sp>
    </p:spTree>
    <p:extLst>
      <p:ext uri="{BB962C8B-B14F-4D97-AF65-F5344CB8AC3E}">
        <p14:creationId xmlns:p14="http://schemas.microsoft.com/office/powerpoint/2010/main" val="35166811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https://learn.microsoft.com/training/modules/describe-cloud-compute/</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BDA5498-1BA8-42E2-BF24-970D535CD7E7}" type="datetime8">
              <a:rPr lang="en-US" smtClean="0"/>
              <a:t>2/8/2024 11:25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7870025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pPr algn="l"/>
            <a:endParaRPr lang="en-US" b="0" i="0" dirty="0">
              <a:solidFill>
                <a:srgbClr val="161616"/>
              </a:solidFill>
              <a:effectLst/>
              <a:latin typeface="Segoe UI" panose="020B0502040204020203" pitchFamily="34" charset="0"/>
            </a:endParaRPr>
          </a:p>
        </p:txBody>
      </p:sp>
      <p:sp>
        <p:nvSpPr>
          <p:cNvPr id="4" name="Dia számának helye 3"/>
          <p:cNvSpPr>
            <a:spLocks noGrp="1"/>
          </p:cNvSpPr>
          <p:nvPr>
            <p:ph type="sldNum" sz="quarter" idx="5"/>
          </p:nvPr>
        </p:nvSpPr>
        <p:spPr/>
        <p:txBody>
          <a:bodyPr/>
          <a:lstStyle/>
          <a:p>
            <a:fld id="{4F54CF91-4AB7-41E1-B1B3-C5B5654560D5}" type="slidenum">
              <a:rPr lang="hu-HU" smtClean="0"/>
              <a:t>20</a:t>
            </a:fld>
            <a:endParaRPr lang="hu-HU"/>
          </a:p>
        </p:txBody>
      </p:sp>
    </p:spTree>
    <p:extLst>
      <p:ext uri="{BB962C8B-B14F-4D97-AF65-F5344CB8AC3E}">
        <p14:creationId xmlns:p14="http://schemas.microsoft.com/office/powerpoint/2010/main" val="25761798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pPr algn="l"/>
            <a:endParaRPr lang="en-US" b="0" i="0" dirty="0">
              <a:solidFill>
                <a:srgbClr val="161616"/>
              </a:solidFill>
              <a:effectLst/>
              <a:latin typeface="Segoe UI" panose="020B0502040204020203" pitchFamily="34" charset="0"/>
            </a:endParaRPr>
          </a:p>
        </p:txBody>
      </p:sp>
      <p:sp>
        <p:nvSpPr>
          <p:cNvPr id="4" name="Dia számának helye 3"/>
          <p:cNvSpPr>
            <a:spLocks noGrp="1"/>
          </p:cNvSpPr>
          <p:nvPr>
            <p:ph type="sldNum" sz="quarter" idx="5"/>
          </p:nvPr>
        </p:nvSpPr>
        <p:spPr/>
        <p:txBody>
          <a:bodyPr/>
          <a:lstStyle/>
          <a:p>
            <a:fld id="{4F54CF91-4AB7-41E1-B1B3-C5B5654560D5}" type="slidenum">
              <a:rPr lang="hu-HU" smtClean="0"/>
              <a:t>21</a:t>
            </a:fld>
            <a:endParaRPr lang="hu-HU"/>
          </a:p>
        </p:txBody>
      </p:sp>
    </p:spTree>
    <p:extLst>
      <p:ext uri="{BB962C8B-B14F-4D97-AF65-F5344CB8AC3E}">
        <p14:creationId xmlns:p14="http://schemas.microsoft.com/office/powerpoint/2010/main" val="30376730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4F54CF91-4AB7-41E1-B1B3-C5B5654560D5}" type="slidenum">
              <a:rPr lang="hu-HU" smtClean="0"/>
              <a:t>22</a:t>
            </a:fld>
            <a:endParaRPr lang="hu-HU"/>
          </a:p>
        </p:txBody>
      </p:sp>
    </p:spTree>
    <p:extLst>
      <p:ext uri="{BB962C8B-B14F-4D97-AF65-F5344CB8AC3E}">
        <p14:creationId xmlns:p14="http://schemas.microsoft.com/office/powerpoint/2010/main" val="24979378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4F54CF91-4AB7-41E1-B1B3-C5B5654560D5}" type="slidenum">
              <a:rPr lang="hu-HU" smtClean="0"/>
              <a:t>23</a:t>
            </a:fld>
            <a:endParaRPr lang="hu-HU"/>
          </a:p>
        </p:txBody>
      </p:sp>
    </p:spTree>
    <p:extLst>
      <p:ext uri="{BB962C8B-B14F-4D97-AF65-F5344CB8AC3E}">
        <p14:creationId xmlns:p14="http://schemas.microsoft.com/office/powerpoint/2010/main" val="18360610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4F54CF91-4AB7-41E1-B1B3-C5B5654560D5}" type="slidenum">
              <a:rPr lang="hu-HU" smtClean="0"/>
              <a:t>24</a:t>
            </a:fld>
            <a:endParaRPr lang="hu-HU"/>
          </a:p>
        </p:txBody>
      </p:sp>
    </p:spTree>
    <p:extLst>
      <p:ext uri="{BB962C8B-B14F-4D97-AF65-F5344CB8AC3E}">
        <p14:creationId xmlns:p14="http://schemas.microsoft.com/office/powerpoint/2010/main" val="1709482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https://learn.microsoft.com/training/modules/describe-cloud-service-types</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F87927B4-1FF0-49E0-8286-ACBCEB1E77F0}" type="datetime8">
              <a:rPr lang="en-US" smtClean="0"/>
              <a:t>2/8/2024 11:25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40809818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https://learn.microsoft.com/training/modules/describe-cloud-service-types/2-describe-infrastructure-service</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IE" sz="1800" kern="100" dirty="0">
                <a:effectLst/>
                <a:latin typeface="Calibri" panose="020F0502020204030204" pitchFamily="34" charset="0"/>
                <a:ea typeface="Calibri" panose="020F0502020204030204" pitchFamily="34" charset="0"/>
                <a:cs typeface="Arial" panose="020B0604020202020204" pitchFamily="34" charset="0"/>
              </a:rPr>
              <a:t>For more information on IaaS, go to </a:t>
            </a:r>
            <a:r>
              <a:rPr lang="en-IE" sz="1800" u="sng" kern="100" dirty="0">
                <a:effectLst/>
                <a:latin typeface="Calibri" panose="020F0502020204030204" pitchFamily="34" charset="0"/>
                <a:ea typeface="Calibri" panose="020F0502020204030204" pitchFamily="34" charset="0"/>
                <a:cs typeface="Arial" panose="020B0604020202020204" pitchFamily="34" charset="0"/>
              </a:rPr>
              <a:t>https://azure.microsoft.com/resources/cloud-computing-dictionary/what-is-iaas/</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Arial" panose="020B0604020202020204" pitchFamily="34" charset="0"/>
              <a:buChar char="•"/>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Most basic cloud computing services category.</a:t>
            </a:r>
          </a:p>
          <a:p>
            <a:pPr marL="342900" marR="0" lvl="0" indent="-342900">
              <a:lnSpc>
                <a:spcPct val="107000"/>
              </a:lnSpc>
              <a:spcBef>
                <a:spcPts val="0"/>
              </a:spcBef>
              <a:spcAft>
                <a:spcPts val="800"/>
              </a:spcAft>
              <a:buFont typeface="Arial" panose="020B0604020202020204" pitchFamily="34" charset="0"/>
              <a:buChar char="•"/>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Build pay-as-you-go IT infrastructure by renting servers, virtual machines, storage, networks, and operating systems from a cloud provider.</a:t>
            </a:r>
          </a:p>
          <a:p>
            <a:pPr marL="342900" marR="0" lvl="0" indent="-342900">
              <a:lnSpc>
                <a:spcPct val="107000"/>
              </a:lnSpc>
              <a:spcBef>
                <a:spcPts val="0"/>
              </a:spcBef>
              <a:spcAft>
                <a:spcPts val="800"/>
              </a:spcAft>
              <a:buFont typeface="Arial" panose="020B0604020202020204" pitchFamily="34" charset="0"/>
              <a:buChar char="•"/>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Instant computing infrastructure, provisioned and managed over the internet.</a:t>
            </a:r>
          </a:p>
          <a:p>
            <a:pPr>
              <a:lnSpc>
                <a:spcPct val="107000"/>
              </a:lnSpc>
              <a:spcAft>
                <a:spcPts val="800"/>
              </a:spcAft>
            </a:pPr>
            <a:r>
              <a:rPr lang="en-GB" sz="1100" kern="100" dirty="0">
                <a:effectLst/>
                <a:latin typeface="Calibri" panose="020F0502020204030204" pitchFamily="34" charset="0"/>
                <a:ea typeface="Calibri" panose="020F0502020204030204" pitchFamily="34" charset="0"/>
                <a:cs typeface="Times New Roman" panose="02020603050405020304" pitchFamily="18" charset="0"/>
              </a:rPr>
              <a:t> </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FD42E31-1AB7-4A76-A37A-1B5ABD0A2B94}" type="datetime8">
              <a:rPr lang="en-US" smtClean="0"/>
              <a:t>2/8/2024 11:25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4678491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https://learn.microsoft.com/training/modules/describe-cloud-service-types/3-describe-platform-service</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E"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IE" sz="1800" kern="100" dirty="0">
                <a:effectLst/>
                <a:latin typeface="Calibri" panose="020F0502020204030204" pitchFamily="34" charset="0"/>
                <a:ea typeface="Calibri" panose="020F0502020204030204" pitchFamily="34" charset="0"/>
                <a:cs typeface="Arial" panose="020B0604020202020204" pitchFamily="34" charset="0"/>
              </a:rPr>
              <a:t>For more information on PaaS, go to </a:t>
            </a:r>
            <a:r>
              <a:rPr lang="en-IE" sz="1800" u="sng" kern="100" dirty="0">
                <a:effectLst/>
                <a:latin typeface="Calibri" panose="020F0502020204030204" pitchFamily="34" charset="0"/>
                <a:ea typeface="Calibri" panose="020F0502020204030204" pitchFamily="34" charset="0"/>
                <a:cs typeface="Arial" panose="020B0604020202020204" pitchFamily="34" charset="0"/>
              </a:rPr>
              <a:t>https://azure.microsoft.com/resources/cloud-computing-dictionary/what-is-paas/</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Arial" panose="020B0604020202020204" pitchFamily="34" charset="0"/>
              <a:buChar char="•"/>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Provides an environment for building, testing, and deploying software applications. </a:t>
            </a:r>
          </a:p>
          <a:p>
            <a:pPr marL="342900" marR="0" lvl="0" indent="-342900">
              <a:lnSpc>
                <a:spcPct val="107000"/>
              </a:lnSpc>
              <a:spcBef>
                <a:spcPts val="0"/>
              </a:spcBef>
              <a:spcAft>
                <a:spcPts val="800"/>
              </a:spcAft>
              <a:buFont typeface="Arial" panose="020B0604020202020204" pitchFamily="34" charset="0"/>
              <a:buChar char="•"/>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Helps create applications quickly, without focusing on managing underlying infrastructure.</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2E829888-F0FD-4914-93EF-36AF9A992AC9}" type="datetime8">
              <a:rPr lang="en-US" smtClean="0"/>
              <a:t>2/8/2024 11:25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151382272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https://learn.microsoft.com/training/modules/describe-cloud-service-types/4-describe-software-service</a:t>
            </a:r>
            <a:endParaRPr lang="en-GB"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E" sz="1100" b="1"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IE" sz="1800" b="1" kern="100" dirty="0">
                <a:effectLst/>
                <a:latin typeface="Calibri" panose="020F0502020204030204" pitchFamily="34" charset="0"/>
                <a:ea typeface="Calibri" panose="020F0502020204030204" pitchFamily="34" charset="0"/>
                <a:cs typeface="Arial" panose="020B0604020202020204" pitchFamily="34" charset="0"/>
              </a:rPr>
              <a:t>Common usage scenarios:</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Arial" panose="020B0604020202020204" pitchFamily="34" charset="0"/>
              <a:buChar char="•"/>
              <a:tabLst>
                <a:tab pos="457200" algn="l"/>
              </a:tabLst>
            </a:pPr>
            <a:r>
              <a:rPr lang="en-IE" sz="1800" kern="100" dirty="0">
                <a:effectLst/>
                <a:latin typeface="Calibri" panose="020F0502020204030204" pitchFamily="34" charset="0"/>
                <a:ea typeface="Calibri" panose="020F0502020204030204" pitchFamily="34" charset="0"/>
                <a:cs typeface="Times New Roman" panose="02020603050405020304" pitchFamily="18" charset="0"/>
              </a:rPr>
              <a:t>Examples of Microsoft SaaS services include Microsoft Office 365, Skype, and Microsoft Dynamics CRM Online.</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IE" sz="1800" kern="100" dirty="0">
                <a:effectLst/>
                <a:latin typeface="Calibri" panose="020F0502020204030204" pitchFamily="34" charset="0"/>
                <a:ea typeface="Calibri" panose="020F0502020204030204" pitchFamily="34" charset="0"/>
                <a:cs typeface="Arial" panose="020B0604020202020204" pitchFamily="34" charset="0"/>
              </a:rPr>
              <a:t>For more information on SaaS, go to </a:t>
            </a:r>
            <a:r>
              <a:rPr lang="en-IE" sz="1800" u="sng" kern="100" dirty="0">
                <a:effectLst/>
                <a:latin typeface="Calibri" panose="020F0502020204030204" pitchFamily="34" charset="0"/>
                <a:ea typeface="Calibri" panose="020F0502020204030204" pitchFamily="34" charset="0"/>
                <a:cs typeface="Arial" panose="020B0604020202020204" pitchFamily="34" charset="0"/>
              </a:rPr>
              <a:t>https://azure.microsoft.com/resources/cloud-computing-dictionary/what-is-saas/</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A5EA8C1-60C8-4B30-9051-7568CB777DD7}" type="datetime8">
              <a:rPr lang="en-US" smtClean="0"/>
              <a:t>2/8/2024 11:25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2709123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4F54CF91-4AB7-41E1-B1B3-C5B5654560D5}" type="slidenum">
              <a:rPr lang="hu-HU" smtClean="0"/>
              <a:t>3</a:t>
            </a:fld>
            <a:endParaRPr lang="hu-HU"/>
          </a:p>
        </p:txBody>
      </p:sp>
    </p:spTree>
    <p:extLst>
      <p:ext uri="{BB962C8B-B14F-4D97-AF65-F5344CB8AC3E}">
        <p14:creationId xmlns:p14="http://schemas.microsoft.com/office/powerpoint/2010/main" val="9530302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4F54CF91-4AB7-41E1-B1B3-C5B5654560D5}" type="slidenum">
              <a:rPr lang="hu-HU" smtClean="0"/>
              <a:t>4</a:t>
            </a:fld>
            <a:endParaRPr lang="hu-HU"/>
          </a:p>
        </p:txBody>
      </p:sp>
    </p:spTree>
    <p:extLst>
      <p:ext uri="{BB962C8B-B14F-4D97-AF65-F5344CB8AC3E}">
        <p14:creationId xmlns:p14="http://schemas.microsoft.com/office/powerpoint/2010/main" val="11090306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4F54CF91-4AB7-41E1-B1B3-C5B5654560D5}" type="slidenum">
              <a:rPr lang="hu-HU" smtClean="0"/>
              <a:t>5</a:t>
            </a:fld>
            <a:endParaRPr lang="hu-HU"/>
          </a:p>
        </p:txBody>
      </p:sp>
    </p:spTree>
    <p:extLst>
      <p:ext uri="{BB962C8B-B14F-4D97-AF65-F5344CB8AC3E}">
        <p14:creationId xmlns:p14="http://schemas.microsoft.com/office/powerpoint/2010/main" val="18087476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4F54CF91-4AB7-41E1-B1B3-C5B5654560D5}" type="slidenum">
              <a:rPr lang="hu-HU" smtClean="0"/>
              <a:t>6</a:t>
            </a:fld>
            <a:endParaRPr lang="hu-HU"/>
          </a:p>
        </p:txBody>
      </p:sp>
    </p:spTree>
    <p:extLst>
      <p:ext uri="{BB962C8B-B14F-4D97-AF65-F5344CB8AC3E}">
        <p14:creationId xmlns:p14="http://schemas.microsoft.com/office/powerpoint/2010/main" val="36041379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4F54CF91-4AB7-41E1-B1B3-C5B5654560D5}" type="slidenum">
              <a:rPr lang="hu-HU" smtClean="0"/>
              <a:t>7</a:t>
            </a:fld>
            <a:endParaRPr lang="hu-HU"/>
          </a:p>
        </p:txBody>
      </p:sp>
    </p:spTree>
    <p:extLst>
      <p:ext uri="{BB962C8B-B14F-4D97-AF65-F5344CB8AC3E}">
        <p14:creationId xmlns:p14="http://schemas.microsoft.com/office/powerpoint/2010/main" val="26455295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pPr algn="l"/>
            <a:endParaRPr lang="en-US" b="0" i="0" dirty="0">
              <a:solidFill>
                <a:srgbClr val="161616"/>
              </a:solidFill>
              <a:effectLst/>
              <a:latin typeface="Segoe UI" panose="020B0502040204020203" pitchFamily="34" charset="0"/>
            </a:endParaRPr>
          </a:p>
        </p:txBody>
      </p:sp>
      <p:sp>
        <p:nvSpPr>
          <p:cNvPr id="4" name="Dia számának helye 3"/>
          <p:cNvSpPr>
            <a:spLocks noGrp="1"/>
          </p:cNvSpPr>
          <p:nvPr>
            <p:ph type="sldNum" sz="quarter" idx="5"/>
          </p:nvPr>
        </p:nvSpPr>
        <p:spPr/>
        <p:txBody>
          <a:bodyPr/>
          <a:lstStyle/>
          <a:p>
            <a:fld id="{4F54CF91-4AB7-41E1-B1B3-C5B5654560D5}" type="slidenum">
              <a:rPr lang="hu-HU" smtClean="0"/>
              <a:t>8</a:t>
            </a:fld>
            <a:endParaRPr lang="hu-HU"/>
          </a:p>
        </p:txBody>
      </p:sp>
    </p:spTree>
    <p:extLst>
      <p:ext uri="{BB962C8B-B14F-4D97-AF65-F5344CB8AC3E}">
        <p14:creationId xmlns:p14="http://schemas.microsoft.com/office/powerpoint/2010/main" val="13772207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pPr algn="l"/>
            <a:endParaRPr lang="en-US" b="0" i="0" dirty="0">
              <a:solidFill>
                <a:srgbClr val="161616"/>
              </a:solidFill>
              <a:effectLst/>
              <a:latin typeface="Segoe UI" panose="020B0502040204020203" pitchFamily="34" charset="0"/>
            </a:endParaRPr>
          </a:p>
        </p:txBody>
      </p:sp>
      <p:sp>
        <p:nvSpPr>
          <p:cNvPr id="4" name="Dia számának helye 3"/>
          <p:cNvSpPr>
            <a:spLocks noGrp="1"/>
          </p:cNvSpPr>
          <p:nvPr>
            <p:ph type="sldNum" sz="quarter" idx="5"/>
          </p:nvPr>
        </p:nvSpPr>
        <p:spPr/>
        <p:txBody>
          <a:bodyPr/>
          <a:lstStyle/>
          <a:p>
            <a:fld id="{4F54CF91-4AB7-41E1-B1B3-C5B5654560D5}" type="slidenum">
              <a:rPr lang="hu-HU" smtClean="0"/>
              <a:t>9</a:t>
            </a:fld>
            <a:endParaRPr lang="hu-HU"/>
          </a:p>
        </p:txBody>
      </p:sp>
    </p:spTree>
    <p:extLst>
      <p:ext uri="{BB962C8B-B14F-4D97-AF65-F5344CB8AC3E}">
        <p14:creationId xmlns:p14="http://schemas.microsoft.com/office/powerpoint/2010/main" val="2673510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Címdia">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DB2664-162D-4DBC-8E94-621012A2DF1A}"/>
              </a:ext>
            </a:extLst>
          </p:cNvPr>
          <p:cNvSpPr>
            <a:spLocks noGrp="1"/>
          </p:cNvSpPr>
          <p:nvPr>
            <p:ph type="ctrTitle"/>
          </p:nvPr>
        </p:nvSpPr>
        <p:spPr>
          <a:xfrm>
            <a:off x="1524000" y="1122363"/>
            <a:ext cx="9144000" cy="2387600"/>
          </a:xfrm>
        </p:spPr>
        <p:txBody>
          <a:bodyPr anchor="b"/>
          <a:lstStyle>
            <a:lvl1pPr algn="ctr">
              <a:defRPr sz="6000"/>
            </a:lvl1pPr>
          </a:lstStyle>
          <a:p>
            <a:r>
              <a:rPr lang="hu-HU"/>
              <a:t>Mintacím szerkesztése</a:t>
            </a:r>
          </a:p>
        </p:txBody>
      </p:sp>
      <p:sp>
        <p:nvSpPr>
          <p:cNvPr id="3" name="Alcím 2">
            <a:extLst>
              <a:ext uri="{FF2B5EF4-FFF2-40B4-BE49-F238E27FC236}">
                <a16:creationId xmlns:a16="http://schemas.microsoft.com/office/drawing/2014/main" id="{E36A2788-8511-46CE-AD32-3C2D2C3B30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u-HU"/>
              <a:t>Kattintson ide az alcím mintájának szerkesztéséhez</a:t>
            </a:r>
          </a:p>
        </p:txBody>
      </p:sp>
      <p:sp>
        <p:nvSpPr>
          <p:cNvPr id="4" name="Dátum helye 3">
            <a:extLst>
              <a:ext uri="{FF2B5EF4-FFF2-40B4-BE49-F238E27FC236}">
                <a16:creationId xmlns:a16="http://schemas.microsoft.com/office/drawing/2014/main" id="{62E15512-07E5-4A9A-B42E-C06BFD81D12B}"/>
              </a:ext>
            </a:extLst>
          </p:cNvPr>
          <p:cNvSpPr>
            <a:spLocks noGrp="1"/>
          </p:cNvSpPr>
          <p:nvPr>
            <p:ph type="dt" sz="half" idx="10"/>
          </p:nvPr>
        </p:nvSpPr>
        <p:spPr/>
        <p:txBody>
          <a:bodyPr/>
          <a:lstStyle/>
          <a:p>
            <a:fld id="{55603217-8C3D-4D49-BA7A-C963AA4EC2CE}" type="datetimeFigureOut">
              <a:rPr lang="hu-HU" smtClean="0"/>
              <a:t>2024. 02. 08.</a:t>
            </a:fld>
            <a:endParaRPr lang="hu-HU"/>
          </a:p>
        </p:txBody>
      </p:sp>
      <p:sp>
        <p:nvSpPr>
          <p:cNvPr id="5" name="Élőláb helye 4">
            <a:extLst>
              <a:ext uri="{FF2B5EF4-FFF2-40B4-BE49-F238E27FC236}">
                <a16:creationId xmlns:a16="http://schemas.microsoft.com/office/drawing/2014/main" id="{C7982B07-3DC5-4AB0-BA54-E774912C3B6D}"/>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DBA4B830-681F-4A88-88BA-94606CE99161}"/>
              </a:ext>
            </a:extLst>
          </p:cNvPr>
          <p:cNvSpPr>
            <a:spLocks noGrp="1"/>
          </p:cNvSpPr>
          <p:nvPr>
            <p:ph type="sldNum" sz="quarter" idx="12"/>
          </p:nvPr>
        </p:nvSpPr>
        <p:spPr/>
        <p:txBody>
          <a:bodyPr/>
          <a:lstStyle/>
          <a:p>
            <a:fld id="{2B18705D-4DC0-4568-A98C-F27EF6EA1586}" type="slidenum">
              <a:rPr lang="hu-HU" smtClean="0"/>
              <a:t>‹#›</a:t>
            </a:fld>
            <a:endParaRPr lang="hu-HU"/>
          </a:p>
        </p:txBody>
      </p:sp>
    </p:spTree>
    <p:extLst>
      <p:ext uri="{BB962C8B-B14F-4D97-AF65-F5344CB8AC3E}">
        <p14:creationId xmlns:p14="http://schemas.microsoft.com/office/powerpoint/2010/main" val="28476305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Cím és függőleges szöve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E54E7D30-2C39-4413-BB47-FBC4087A132F}"/>
              </a:ext>
            </a:extLst>
          </p:cNvPr>
          <p:cNvSpPr>
            <a:spLocks noGrp="1"/>
          </p:cNvSpPr>
          <p:nvPr>
            <p:ph type="title"/>
          </p:nvPr>
        </p:nvSpPr>
        <p:spPr/>
        <p:txBody>
          <a:bodyPr/>
          <a:lstStyle/>
          <a:p>
            <a:r>
              <a:rPr lang="hu-HU"/>
              <a:t>Mintacím szerkesztése</a:t>
            </a:r>
          </a:p>
        </p:txBody>
      </p:sp>
      <p:sp>
        <p:nvSpPr>
          <p:cNvPr id="3" name="Függőleges szöveg helye 2">
            <a:extLst>
              <a:ext uri="{FF2B5EF4-FFF2-40B4-BE49-F238E27FC236}">
                <a16:creationId xmlns:a16="http://schemas.microsoft.com/office/drawing/2014/main" id="{6DB4FE78-929B-4CBE-8322-B4DD36B11791}"/>
              </a:ext>
            </a:extLst>
          </p:cNvPr>
          <p:cNvSpPr>
            <a:spLocks noGrp="1"/>
          </p:cNvSpPr>
          <p:nvPr>
            <p:ph type="body" orient="vert" idx="1"/>
          </p:nvPr>
        </p:nvSpPr>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76E093A8-14CE-4148-8508-10290B3AB3C1}"/>
              </a:ext>
            </a:extLst>
          </p:cNvPr>
          <p:cNvSpPr>
            <a:spLocks noGrp="1"/>
          </p:cNvSpPr>
          <p:nvPr>
            <p:ph type="dt" sz="half" idx="10"/>
          </p:nvPr>
        </p:nvSpPr>
        <p:spPr/>
        <p:txBody>
          <a:bodyPr/>
          <a:lstStyle/>
          <a:p>
            <a:fld id="{55603217-8C3D-4D49-BA7A-C963AA4EC2CE}" type="datetimeFigureOut">
              <a:rPr lang="hu-HU" smtClean="0"/>
              <a:t>2024. 02. 08.</a:t>
            </a:fld>
            <a:endParaRPr lang="hu-HU"/>
          </a:p>
        </p:txBody>
      </p:sp>
      <p:sp>
        <p:nvSpPr>
          <p:cNvPr id="5" name="Élőláb helye 4">
            <a:extLst>
              <a:ext uri="{FF2B5EF4-FFF2-40B4-BE49-F238E27FC236}">
                <a16:creationId xmlns:a16="http://schemas.microsoft.com/office/drawing/2014/main" id="{65A9FF8D-AABD-40F7-A957-508A047E3AD3}"/>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B6529A8F-E844-4913-94E0-12C2342BB837}"/>
              </a:ext>
            </a:extLst>
          </p:cNvPr>
          <p:cNvSpPr>
            <a:spLocks noGrp="1"/>
          </p:cNvSpPr>
          <p:nvPr>
            <p:ph type="sldNum" sz="quarter" idx="12"/>
          </p:nvPr>
        </p:nvSpPr>
        <p:spPr/>
        <p:txBody>
          <a:bodyPr/>
          <a:lstStyle/>
          <a:p>
            <a:fld id="{2B18705D-4DC0-4568-A98C-F27EF6EA1586}" type="slidenum">
              <a:rPr lang="hu-HU" smtClean="0"/>
              <a:t>‹#›</a:t>
            </a:fld>
            <a:endParaRPr lang="hu-HU"/>
          </a:p>
        </p:txBody>
      </p:sp>
    </p:spTree>
    <p:extLst>
      <p:ext uri="{BB962C8B-B14F-4D97-AF65-F5344CB8AC3E}">
        <p14:creationId xmlns:p14="http://schemas.microsoft.com/office/powerpoint/2010/main" val="38227907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Függőleges cím és szöveg">
    <p:spTree>
      <p:nvGrpSpPr>
        <p:cNvPr id="1" name=""/>
        <p:cNvGrpSpPr/>
        <p:nvPr/>
      </p:nvGrpSpPr>
      <p:grpSpPr>
        <a:xfrm>
          <a:off x="0" y="0"/>
          <a:ext cx="0" cy="0"/>
          <a:chOff x="0" y="0"/>
          <a:chExt cx="0" cy="0"/>
        </a:xfrm>
      </p:grpSpPr>
      <p:sp>
        <p:nvSpPr>
          <p:cNvPr id="2" name="Függőleges cím 1">
            <a:extLst>
              <a:ext uri="{FF2B5EF4-FFF2-40B4-BE49-F238E27FC236}">
                <a16:creationId xmlns:a16="http://schemas.microsoft.com/office/drawing/2014/main" id="{5B849983-55AF-41D0-AD37-DA8197B850E9}"/>
              </a:ext>
            </a:extLst>
          </p:cNvPr>
          <p:cNvSpPr>
            <a:spLocks noGrp="1"/>
          </p:cNvSpPr>
          <p:nvPr>
            <p:ph type="title" orient="vert"/>
          </p:nvPr>
        </p:nvSpPr>
        <p:spPr>
          <a:xfrm>
            <a:off x="8724900" y="365125"/>
            <a:ext cx="2628900" cy="5811838"/>
          </a:xfrm>
        </p:spPr>
        <p:txBody>
          <a:bodyPr vert="eaVert"/>
          <a:lstStyle/>
          <a:p>
            <a:r>
              <a:rPr lang="hu-HU"/>
              <a:t>Mintacím szerkesztése</a:t>
            </a:r>
          </a:p>
        </p:txBody>
      </p:sp>
      <p:sp>
        <p:nvSpPr>
          <p:cNvPr id="3" name="Függőleges szöveg helye 2">
            <a:extLst>
              <a:ext uri="{FF2B5EF4-FFF2-40B4-BE49-F238E27FC236}">
                <a16:creationId xmlns:a16="http://schemas.microsoft.com/office/drawing/2014/main" id="{FBB0BBED-FAC2-4A78-BAF9-C2CA07832D92}"/>
              </a:ext>
            </a:extLst>
          </p:cNvPr>
          <p:cNvSpPr>
            <a:spLocks noGrp="1"/>
          </p:cNvSpPr>
          <p:nvPr>
            <p:ph type="body" orient="vert" idx="1"/>
          </p:nvPr>
        </p:nvSpPr>
        <p:spPr>
          <a:xfrm>
            <a:off x="838200" y="365125"/>
            <a:ext cx="7734300" cy="5811838"/>
          </a:xfrm>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C17DF253-6BD6-44D2-9899-FA46B36651E5}"/>
              </a:ext>
            </a:extLst>
          </p:cNvPr>
          <p:cNvSpPr>
            <a:spLocks noGrp="1"/>
          </p:cNvSpPr>
          <p:nvPr>
            <p:ph type="dt" sz="half" idx="10"/>
          </p:nvPr>
        </p:nvSpPr>
        <p:spPr/>
        <p:txBody>
          <a:bodyPr/>
          <a:lstStyle/>
          <a:p>
            <a:fld id="{55603217-8C3D-4D49-BA7A-C963AA4EC2CE}" type="datetimeFigureOut">
              <a:rPr lang="hu-HU" smtClean="0"/>
              <a:t>2024. 02. 08.</a:t>
            </a:fld>
            <a:endParaRPr lang="hu-HU"/>
          </a:p>
        </p:txBody>
      </p:sp>
      <p:sp>
        <p:nvSpPr>
          <p:cNvPr id="5" name="Élőláb helye 4">
            <a:extLst>
              <a:ext uri="{FF2B5EF4-FFF2-40B4-BE49-F238E27FC236}">
                <a16:creationId xmlns:a16="http://schemas.microsoft.com/office/drawing/2014/main" id="{54E0AD6F-E22F-4C61-998E-CD78696DB40A}"/>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B0821BBB-6D52-44D7-AD3C-8E016A7246AC}"/>
              </a:ext>
            </a:extLst>
          </p:cNvPr>
          <p:cNvSpPr>
            <a:spLocks noGrp="1"/>
          </p:cNvSpPr>
          <p:nvPr>
            <p:ph type="sldNum" sz="quarter" idx="12"/>
          </p:nvPr>
        </p:nvSpPr>
        <p:spPr/>
        <p:txBody>
          <a:bodyPr/>
          <a:lstStyle/>
          <a:p>
            <a:fld id="{2B18705D-4DC0-4568-A98C-F27EF6EA1586}" type="slidenum">
              <a:rPr lang="hu-HU" smtClean="0"/>
              <a:t>‹#›</a:t>
            </a:fld>
            <a:endParaRPr lang="hu-HU"/>
          </a:p>
        </p:txBody>
      </p:sp>
    </p:spTree>
    <p:extLst>
      <p:ext uri="{BB962C8B-B14F-4D97-AF65-F5344CB8AC3E}">
        <p14:creationId xmlns:p14="http://schemas.microsoft.com/office/powerpoint/2010/main" val="13725416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column_Callout_with Image">
    <p:bg>
      <p:bgRef idx="1001">
        <a:schemeClr val="bg1"/>
      </p:bgRef>
    </p:bg>
    <p:spTree>
      <p:nvGrpSpPr>
        <p:cNvPr id="1" name=""/>
        <p:cNvGrpSpPr/>
        <p:nvPr/>
      </p:nvGrpSpPr>
      <p:grpSpPr>
        <a:xfrm>
          <a:off x="0" y="0"/>
          <a:ext cx="0" cy="0"/>
          <a:chOff x="0" y="0"/>
          <a:chExt cx="0" cy="0"/>
        </a:xfrm>
      </p:grpSpPr>
      <p:sp>
        <p:nvSpPr>
          <p:cNvPr id="7" name="Footer Placeholder 10">
            <a:extLst>
              <a:ext uri="{FF2B5EF4-FFF2-40B4-BE49-F238E27FC236}">
                <a16:creationId xmlns:a16="http://schemas.microsoft.com/office/drawing/2014/main" id="{5E5F3DC3-1739-4680-A88C-C7B8F0E6D388}"/>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44938" cy="492443"/>
          </a:xfrm>
        </p:spPr>
        <p:txBody>
          <a:bodyPr/>
          <a:lstStyle>
            <a:lvl1pPr>
              <a:defRPr sz="3200" b="0" i="0">
                <a:solidFill>
                  <a:schemeClr val="tx1"/>
                </a:solidFill>
                <a:latin typeface="+mj-lt"/>
                <a:cs typeface="Segoe UI Semibold" panose="020B0502040204020203" pitchFamily="34" charset="0"/>
              </a:defRPr>
            </a:lvl1pPr>
          </a:lstStyle>
          <a:p>
            <a:r>
              <a:rPr lang="en-US" dirty="0"/>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A07B0D1-31C1-C209-CE85-DD1D42B62A74}"/>
              </a:ext>
            </a:extLst>
          </p:cNvPr>
          <p:cNvSpPr>
            <a:spLocks noGrp="1"/>
          </p:cNvSpPr>
          <p:nvPr>
            <p:ph type="pic" sz="quarter" idx="20" hasCustomPrompt="1"/>
          </p:nvPr>
        </p:nvSpPr>
        <p:spPr bwMode="ltGray">
          <a:xfrm>
            <a:off x="4064000" y="1581150"/>
            <a:ext cx="7535862" cy="4430720"/>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6" name="Text Placeholder 11">
            <a:extLst>
              <a:ext uri="{FF2B5EF4-FFF2-40B4-BE49-F238E27FC236}">
                <a16:creationId xmlns:a16="http://schemas.microsoft.com/office/drawing/2014/main" id="{BA3E60F0-F025-04E8-0E46-71699A62E435}"/>
              </a:ext>
            </a:extLst>
          </p:cNvPr>
          <p:cNvSpPr>
            <a:spLocks noGrp="1"/>
          </p:cNvSpPr>
          <p:nvPr>
            <p:ph type="body" sz="quarter" idx="16"/>
          </p:nvPr>
        </p:nvSpPr>
        <p:spPr>
          <a:xfrm>
            <a:off x="584200" y="1594155"/>
            <a:ext cx="3174143"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4D105096-7BC3-1383-8EE1-744002B706B2}"/>
              </a:ext>
            </a:extLst>
          </p:cNvPr>
          <p:cNvSpPr>
            <a:spLocks noGrp="1"/>
          </p:cNvSpPr>
          <p:nvPr>
            <p:ph type="body" sz="quarter" idx="15"/>
          </p:nvPr>
        </p:nvSpPr>
        <p:spPr>
          <a:xfrm>
            <a:off x="586389" y="2085764"/>
            <a:ext cx="3172811" cy="726353"/>
          </a:xfrm>
          <a:prstGeom prst="rect">
            <a:avLst/>
          </a:prstGeom>
        </p:spPr>
        <p:txBody>
          <a:bodyPr wrap="square">
            <a:spAutoFit/>
          </a:bodyPr>
          <a:lstStyle>
            <a:lvl1pPr marL="137160" indent="-137160">
              <a:spcAft>
                <a:spcPts val="0"/>
              </a:spcAft>
              <a:buFont typeface="Arial" panose="020B0604020202020204" pitchFamily="34" charset="0"/>
              <a:buChar char="•"/>
              <a:defRPr>
                <a:solidFill>
                  <a:schemeClr val="tx1"/>
                </a:solidFill>
              </a:defRPr>
            </a:lvl1pPr>
            <a:lvl2pPr marL="265176" indent="-128016">
              <a:spcAft>
                <a:spcPts val="0"/>
              </a:spcAft>
              <a:buFont typeface="Arial" panose="020B0604020202020204" pitchFamily="34" charset="0"/>
              <a:buChar char="•"/>
              <a:defRPr>
                <a:solidFill>
                  <a:schemeClr val="tx1"/>
                </a:solidFill>
              </a:defRPr>
            </a:lvl2pPr>
            <a:lvl3pPr marL="384048" indent="-118872">
              <a:spcAft>
                <a:spcPts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19515084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p15:clr>
            <a:srgbClr val="954F72"/>
          </p15:clr>
        </p15:guide>
        <p15:guide id="6" pos="1372">
          <p15:clr>
            <a:srgbClr val="954F72"/>
          </p15:clr>
        </p15:guide>
        <p15:guide id="7" pos="1560">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20">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op horizontal photo and title">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367F0464-FA9D-1DC7-827A-17DF799B90E9}"/>
              </a:ext>
            </a:extLst>
          </p:cNvPr>
          <p:cNvSpPr>
            <a:spLocks noGrp="1"/>
          </p:cNvSpPr>
          <p:nvPr>
            <p:ph type="body" sz="quarter" idx="15"/>
          </p:nvPr>
        </p:nvSpPr>
        <p:spPr>
          <a:xfrm>
            <a:off x="586390" y="4978881"/>
            <a:ext cx="5217510" cy="726353"/>
          </a:xfrm>
          <a:prstGeom prst="rect">
            <a:avLst/>
          </a:prstGeom>
        </p:spPr>
        <p:txBody>
          <a:bodyPr wrap="square">
            <a:spAutoFit/>
          </a:bodyPr>
          <a:lstStyle>
            <a:lvl1pPr marL="137160" indent="-137160">
              <a:spcAft>
                <a:spcPts val="0"/>
              </a:spcAft>
              <a:buFont typeface="Arial" panose="020B0604020202020204" pitchFamily="34" charset="0"/>
              <a:buChar char="•"/>
              <a:defRPr>
                <a:solidFill>
                  <a:schemeClr val="tx1"/>
                </a:solidFill>
              </a:defRPr>
            </a:lvl1pPr>
            <a:lvl2pPr marL="274320" indent="-137160">
              <a:spcAft>
                <a:spcPts val="0"/>
              </a:spcAft>
              <a:buFont typeface="Arial" panose="020B0604020202020204" pitchFamily="34" charset="0"/>
              <a:buChar char="•"/>
              <a:defRPr>
                <a:solidFill>
                  <a:schemeClr val="tx1"/>
                </a:solidFill>
              </a:defRPr>
            </a:lvl2pPr>
            <a:lvl3pPr marL="411480" indent="-137160">
              <a:spcAft>
                <a:spcPts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8" name="Text Placeholder 3">
            <a:extLst>
              <a:ext uri="{FF2B5EF4-FFF2-40B4-BE49-F238E27FC236}">
                <a16:creationId xmlns:a16="http://schemas.microsoft.com/office/drawing/2014/main" id="{51FB34ED-A66E-89F2-95F6-C0038B49554C}"/>
              </a:ext>
            </a:extLst>
          </p:cNvPr>
          <p:cNvSpPr>
            <a:spLocks noGrp="1"/>
          </p:cNvSpPr>
          <p:nvPr>
            <p:ph type="body" sz="quarter" idx="20"/>
          </p:nvPr>
        </p:nvSpPr>
        <p:spPr>
          <a:xfrm>
            <a:off x="6253664" y="4978881"/>
            <a:ext cx="5187106" cy="726353"/>
          </a:xfrm>
          <a:prstGeom prst="rect">
            <a:avLst/>
          </a:prstGeom>
        </p:spPr>
        <p:txBody>
          <a:bodyPr wrap="square">
            <a:spAutoFit/>
          </a:bodyPr>
          <a:lstStyle>
            <a:lvl1pPr marL="137160" indent="-137160">
              <a:spcAft>
                <a:spcPts val="0"/>
              </a:spcAft>
              <a:buFont typeface="Arial" panose="020B0604020202020204" pitchFamily="34" charset="0"/>
              <a:buChar char="•"/>
              <a:defRPr>
                <a:solidFill>
                  <a:schemeClr val="tx1"/>
                </a:solidFill>
              </a:defRPr>
            </a:lvl1pPr>
            <a:lvl2pPr marL="274320" indent="-137160">
              <a:spcAft>
                <a:spcPts val="0"/>
              </a:spcAft>
              <a:buFont typeface="Arial" panose="020B0604020202020204" pitchFamily="34" charset="0"/>
              <a:buChar char="•"/>
              <a:defRPr>
                <a:solidFill>
                  <a:schemeClr val="tx1"/>
                </a:solidFill>
              </a:defRPr>
            </a:lvl2pPr>
            <a:lvl3pPr marL="411480" indent="-137160">
              <a:spcAft>
                <a:spcPts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D54F7E24-0716-000F-A23E-D45713ECDD7E}"/>
              </a:ext>
            </a:extLst>
          </p:cNvPr>
          <p:cNvSpPr>
            <a:spLocks noGrp="1"/>
          </p:cNvSpPr>
          <p:nvPr>
            <p:ph type="pic" sz="quarter" idx="21" hasCustomPrompt="1"/>
          </p:nvPr>
        </p:nvSpPr>
        <p:spPr bwMode="ltGray">
          <a:xfrm>
            <a:off x="0" y="1152766"/>
            <a:ext cx="12192000" cy="3444634"/>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2" name="Title 1">
            <a:extLst>
              <a:ext uri="{FF2B5EF4-FFF2-40B4-BE49-F238E27FC236}">
                <a16:creationId xmlns:a16="http://schemas.microsoft.com/office/drawing/2014/main" id="{64830DA7-1CDF-18F6-E151-AAB776959AA8}"/>
              </a:ext>
            </a:extLst>
          </p:cNvPr>
          <p:cNvSpPr>
            <a:spLocks noGrp="1"/>
          </p:cNvSpPr>
          <p:nvPr>
            <p:ph type="title"/>
          </p:nvPr>
        </p:nvSpPr>
        <p:spPr>
          <a:xfrm>
            <a:off x="588262" y="585216"/>
            <a:ext cx="8193024" cy="492443"/>
          </a:xfrm>
        </p:spPr>
        <p:txBody>
          <a:bodyPr/>
          <a:lstStyle>
            <a:lvl1pPr>
              <a:defRPr sz="3200" b="0" i="0">
                <a:solidFill>
                  <a:schemeClr val="tx1"/>
                </a:solidFill>
                <a:latin typeface="+mj-lt"/>
                <a:cs typeface="Segoe UI Semibold" panose="020B0502040204020203" pitchFamily="34" charset="0"/>
              </a:defRPr>
            </a:lvl1pPr>
          </a:lstStyle>
          <a:p>
            <a:r>
              <a:rPr lang="en-US" dirty="0"/>
              <a:t>Click to edit Master title style</a:t>
            </a:r>
          </a:p>
        </p:txBody>
      </p:sp>
      <p:sp>
        <p:nvSpPr>
          <p:cNvPr id="5" name="Footer Placeholder 10">
            <a:extLst>
              <a:ext uri="{FF2B5EF4-FFF2-40B4-BE49-F238E27FC236}">
                <a16:creationId xmlns:a16="http://schemas.microsoft.com/office/drawing/2014/main" id="{BC534918-4E28-3067-DE75-AAF487EA4827}"/>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112194222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column_Text_with Subhead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492443"/>
          </a:xfrm>
        </p:spPr>
        <p:txBody>
          <a:bodyPr/>
          <a:lstStyle>
            <a:lvl1pPr>
              <a:defRPr sz="3200" b="0" i="0">
                <a:solidFill>
                  <a:schemeClr val="tx1"/>
                </a:solidFill>
                <a:latin typeface="+mj-lt"/>
                <a:cs typeface="Segoe UI Semibold" panose="020B0502040204020203" pitchFamily="34" charset="0"/>
              </a:defRPr>
            </a:lvl1pPr>
          </a:lstStyle>
          <a:p>
            <a:r>
              <a:rPr lang="en-US" dirty="0"/>
              <a:t>Click to edit Master title style</a:t>
            </a:r>
          </a:p>
        </p:txBody>
      </p:sp>
      <p:sp>
        <p:nvSpPr>
          <p:cNvPr id="7" name="Text Placeholder 11">
            <a:extLst>
              <a:ext uri="{FF2B5EF4-FFF2-40B4-BE49-F238E27FC236}">
                <a16:creationId xmlns:a16="http://schemas.microsoft.com/office/drawing/2014/main" id="{B99DE518-C598-A940-A59E-AD0A05432BA4}"/>
              </a:ext>
            </a:extLst>
          </p:cNvPr>
          <p:cNvSpPr>
            <a:spLocks noGrp="1"/>
          </p:cNvSpPr>
          <p:nvPr>
            <p:ph type="body" sz="quarter" idx="16"/>
          </p:nvPr>
        </p:nvSpPr>
        <p:spPr>
          <a:xfrm>
            <a:off x="584200" y="1594155"/>
            <a:ext cx="5219700"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24E25ABE-71E1-BA48-6C8C-383755934901}"/>
              </a:ext>
            </a:extLst>
          </p:cNvPr>
          <p:cNvSpPr>
            <a:spLocks noGrp="1"/>
          </p:cNvSpPr>
          <p:nvPr>
            <p:ph type="body" sz="quarter" idx="15"/>
          </p:nvPr>
        </p:nvSpPr>
        <p:spPr>
          <a:xfrm>
            <a:off x="586390" y="2085764"/>
            <a:ext cx="5217510"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8" name="Text Placeholder 11">
            <a:extLst>
              <a:ext uri="{FF2B5EF4-FFF2-40B4-BE49-F238E27FC236}">
                <a16:creationId xmlns:a16="http://schemas.microsoft.com/office/drawing/2014/main" id="{1B7E7F6E-4D9D-5F8C-A5F0-526CA973BE99}"/>
              </a:ext>
            </a:extLst>
          </p:cNvPr>
          <p:cNvSpPr>
            <a:spLocks noGrp="1"/>
          </p:cNvSpPr>
          <p:nvPr>
            <p:ph type="body" sz="quarter" idx="19"/>
          </p:nvPr>
        </p:nvSpPr>
        <p:spPr>
          <a:xfrm>
            <a:off x="6244220" y="1594155"/>
            <a:ext cx="5219700"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13" name="Text Placeholder 3">
            <a:extLst>
              <a:ext uri="{FF2B5EF4-FFF2-40B4-BE49-F238E27FC236}">
                <a16:creationId xmlns:a16="http://schemas.microsoft.com/office/drawing/2014/main" id="{37DAE155-2008-5357-51E8-E6B1FA7558C2}"/>
              </a:ext>
            </a:extLst>
          </p:cNvPr>
          <p:cNvSpPr>
            <a:spLocks noGrp="1"/>
          </p:cNvSpPr>
          <p:nvPr>
            <p:ph type="body" sz="quarter" idx="20"/>
          </p:nvPr>
        </p:nvSpPr>
        <p:spPr>
          <a:xfrm>
            <a:off x="6253664" y="2085764"/>
            <a:ext cx="5187106"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5" name="Footer Placeholder 10">
            <a:extLst>
              <a:ext uri="{FF2B5EF4-FFF2-40B4-BE49-F238E27FC236}">
                <a16:creationId xmlns:a16="http://schemas.microsoft.com/office/drawing/2014/main" id="{0B703353-C9ED-0F6F-D7CB-28042BD05365}"/>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424850729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8">
          <p15:clr>
            <a:srgbClr val="954F72"/>
          </p15:clr>
        </p15:guide>
        <p15:guide id="9" pos="2150">
          <p15:clr>
            <a:srgbClr val="954F72"/>
          </p15:clr>
        </p15:guide>
        <p15:guide id="10" pos="2544">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Section slide">
    <p:bg>
      <p:bgPr>
        <a:solidFill>
          <a:srgbClr val="E8E6DF"/>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BD1096F-1307-5006-527D-D3AF4C75C5EF}"/>
              </a:ext>
              <a:ext uri="{C183D7F6-B498-43B3-948B-1728B52AA6E4}">
                <adec:decorative xmlns:adec="http://schemas.microsoft.com/office/drawing/2017/decorative" val="1"/>
              </a:ext>
            </a:extLst>
          </p:cNvPr>
          <p:cNvPicPr>
            <a:picLocks noChangeAspect="1"/>
          </p:cNvPicPr>
          <p:nvPr userDrawn="1"/>
        </p:nvPicPr>
        <p:blipFill rotWithShape="1">
          <a:blip r:embed="rId2"/>
          <a:srcRect r="19824"/>
          <a:stretch/>
        </p:blipFill>
        <p:spPr>
          <a:xfrm>
            <a:off x="2417010" y="0"/>
            <a:ext cx="9774990" cy="6858000"/>
          </a:xfrm>
          <a:prstGeom prst="rect">
            <a:avLst/>
          </a:prstGeom>
        </p:spPr>
      </p:pic>
      <p:sp>
        <p:nvSpPr>
          <p:cNvPr id="3" name="Title 1">
            <a:extLst>
              <a:ext uri="{FF2B5EF4-FFF2-40B4-BE49-F238E27FC236}">
                <a16:creationId xmlns:a16="http://schemas.microsoft.com/office/drawing/2014/main" id="{12D19AFB-6939-2FBA-48C9-66A2961406A7}"/>
              </a:ext>
            </a:extLst>
          </p:cNvPr>
          <p:cNvSpPr>
            <a:spLocks noGrp="1"/>
          </p:cNvSpPr>
          <p:nvPr>
            <p:ph type="title" hasCustomPrompt="1"/>
          </p:nvPr>
        </p:nvSpPr>
        <p:spPr>
          <a:xfrm>
            <a:off x="569911" y="3384610"/>
            <a:ext cx="6345239" cy="615553"/>
          </a:xfrm>
          <a:noFill/>
        </p:spPr>
        <p:txBody>
          <a:bodyPr wrap="square" lIns="0" tIns="0" rIns="0" bIns="0" anchor="b" anchorCtr="0">
            <a:spAutoFit/>
          </a:bodyPr>
          <a:lstStyle>
            <a:lvl1pPr>
              <a:defRPr sz="4000" b="0" i="0" spc="-50" baseline="0">
                <a:solidFill>
                  <a:schemeClr val="tx1"/>
                </a:solidFill>
                <a:latin typeface="+mn-lt"/>
                <a:cs typeface="Segoe UI" panose="020B0502040204020203" pitchFamily="34" charset="0"/>
              </a:defRPr>
            </a:lvl1pPr>
          </a:lstStyle>
          <a:p>
            <a:r>
              <a:rPr lang="en-US"/>
              <a:t>Section divider title</a:t>
            </a:r>
          </a:p>
        </p:txBody>
      </p:sp>
      <p:sp>
        <p:nvSpPr>
          <p:cNvPr id="5" name="Footer Placeholder 10">
            <a:extLst>
              <a:ext uri="{FF2B5EF4-FFF2-40B4-BE49-F238E27FC236}">
                <a16:creationId xmlns:a16="http://schemas.microsoft.com/office/drawing/2014/main" id="{CF739926-D45E-64CA-0DB0-97104E14A5A8}"/>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10656546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450">
          <p15:clr>
            <a:srgbClr val="FBAE40"/>
          </p15:clr>
        </p15:guide>
        <p15:guide id="2" orient="horz" pos="2647">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ím és tartalom">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159B79DF-EA4B-4904-9061-BFD1C3BA1E93}"/>
              </a:ext>
            </a:extLst>
          </p:cNvPr>
          <p:cNvSpPr>
            <a:spLocks noGrp="1"/>
          </p:cNvSpPr>
          <p:nvPr>
            <p:ph type="title"/>
          </p:nvPr>
        </p:nvSpPr>
        <p:spPr/>
        <p:txBody>
          <a:bodyPr/>
          <a:lstStyle/>
          <a:p>
            <a:r>
              <a:rPr lang="hu-HU"/>
              <a:t>Mintacím szerkesztése</a:t>
            </a:r>
          </a:p>
        </p:txBody>
      </p:sp>
      <p:sp>
        <p:nvSpPr>
          <p:cNvPr id="3" name="Tartalom helye 2">
            <a:extLst>
              <a:ext uri="{FF2B5EF4-FFF2-40B4-BE49-F238E27FC236}">
                <a16:creationId xmlns:a16="http://schemas.microsoft.com/office/drawing/2014/main" id="{A4596710-5A4D-432F-A839-B2C9E504C87C}"/>
              </a:ext>
            </a:extLst>
          </p:cNvPr>
          <p:cNvSpPr>
            <a:spLocks noGrp="1"/>
          </p:cNvSpPr>
          <p:nvPr>
            <p:ph idx="1"/>
          </p:nvPr>
        </p:nvSpPr>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C08E472A-5AB8-43E8-B057-0668B996447B}"/>
              </a:ext>
            </a:extLst>
          </p:cNvPr>
          <p:cNvSpPr>
            <a:spLocks noGrp="1"/>
          </p:cNvSpPr>
          <p:nvPr>
            <p:ph type="dt" sz="half" idx="10"/>
          </p:nvPr>
        </p:nvSpPr>
        <p:spPr/>
        <p:txBody>
          <a:bodyPr/>
          <a:lstStyle/>
          <a:p>
            <a:fld id="{55603217-8C3D-4D49-BA7A-C963AA4EC2CE}" type="datetimeFigureOut">
              <a:rPr lang="hu-HU" smtClean="0"/>
              <a:t>2024. 02. 08.</a:t>
            </a:fld>
            <a:endParaRPr lang="hu-HU"/>
          </a:p>
        </p:txBody>
      </p:sp>
      <p:sp>
        <p:nvSpPr>
          <p:cNvPr id="5" name="Élőláb helye 4">
            <a:extLst>
              <a:ext uri="{FF2B5EF4-FFF2-40B4-BE49-F238E27FC236}">
                <a16:creationId xmlns:a16="http://schemas.microsoft.com/office/drawing/2014/main" id="{ADDEDF79-6F75-42F9-99E5-8880B1B2B859}"/>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F9063C9C-764D-4F30-BD46-6A6899334855}"/>
              </a:ext>
            </a:extLst>
          </p:cNvPr>
          <p:cNvSpPr>
            <a:spLocks noGrp="1"/>
          </p:cNvSpPr>
          <p:nvPr>
            <p:ph type="sldNum" sz="quarter" idx="12"/>
          </p:nvPr>
        </p:nvSpPr>
        <p:spPr/>
        <p:txBody>
          <a:bodyPr/>
          <a:lstStyle/>
          <a:p>
            <a:fld id="{2B18705D-4DC0-4568-A98C-F27EF6EA1586}" type="slidenum">
              <a:rPr lang="hu-HU" smtClean="0"/>
              <a:t>‹#›</a:t>
            </a:fld>
            <a:endParaRPr lang="hu-HU"/>
          </a:p>
        </p:txBody>
      </p:sp>
    </p:spTree>
    <p:extLst>
      <p:ext uri="{BB962C8B-B14F-4D97-AF65-F5344CB8AC3E}">
        <p14:creationId xmlns:p14="http://schemas.microsoft.com/office/powerpoint/2010/main" val="27955763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zakaszfejléc">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774B62E-C9F4-4AC8-9AE7-3100317908AD}"/>
              </a:ext>
            </a:extLst>
          </p:cNvPr>
          <p:cNvSpPr>
            <a:spLocks noGrp="1"/>
          </p:cNvSpPr>
          <p:nvPr>
            <p:ph type="title"/>
          </p:nvPr>
        </p:nvSpPr>
        <p:spPr>
          <a:xfrm>
            <a:off x="831850" y="1709738"/>
            <a:ext cx="10515600" cy="2852737"/>
          </a:xfrm>
        </p:spPr>
        <p:txBody>
          <a:bodyPr anchor="b"/>
          <a:lstStyle>
            <a:lvl1pPr>
              <a:defRPr sz="6000"/>
            </a:lvl1pPr>
          </a:lstStyle>
          <a:p>
            <a:r>
              <a:rPr lang="hu-HU"/>
              <a:t>Mintacím szerkesztése</a:t>
            </a:r>
          </a:p>
        </p:txBody>
      </p:sp>
      <p:sp>
        <p:nvSpPr>
          <p:cNvPr id="3" name="Szöveg helye 2">
            <a:extLst>
              <a:ext uri="{FF2B5EF4-FFF2-40B4-BE49-F238E27FC236}">
                <a16:creationId xmlns:a16="http://schemas.microsoft.com/office/drawing/2014/main" id="{01885651-7B9A-4809-B864-021880E797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u-HU"/>
              <a:t>Mintaszöveg szerkesztése</a:t>
            </a:r>
          </a:p>
        </p:txBody>
      </p:sp>
      <p:sp>
        <p:nvSpPr>
          <p:cNvPr id="4" name="Dátum helye 3">
            <a:extLst>
              <a:ext uri="{FF2B5EF4-FFF2-40B4-BE49-F238E27FC236}">
                <a16:creationId xmlns:a16="http://schemas.microsoft.com/office/drawing/2014/main" id="{E6234683-94A9-4BCD-8EFB-F65738D34158}"/>
              </a:ext>
            </a:extLst>
          </p:cNvPr>
          <p:cNvSpPr>
            <a:spLocks noGrp="1"/>
          </p:cNvSpPr>
          <p:nvPr>
            <p:ph type="dt" sz="half" idx="10"/>
          </p:nvPr>
        </p:nvSpPr>
        <p:spPr/>
        <p:txBody>
          <a:bodyPr/>
          <a:lstStyle/>
          <a:p>
            <a:fld id="{55603217-8C3D-4D49-BA7A-C963AA4EC2CE}" type="datetimeFigureOut">
              <a:rPr lang="hu-HU" smtClean="0"/>
              <a:t>2024. 02. 08.</a:t>
            </a:fld>
            <a:endParaRPr lang="hu-HU"/>
          </a:p>
        </p:txBody>
      </p:sp>
      <p:sp>
        <p:nvSpPr>
          <p:cNvPr id="5" name="Élőláb helye 4">
            <a:extLst>
              <a:ext uri="{FF2B5EF4-FFF2-40B4-BE49-F238E27FC236}">
                <a16:creationId xmlns:a16="http://schemas.microsoft.com/office/drawing/2014/main" id="{BB8C24C8-7C45-42DF-9FE2-9AB1C05CEA59}"/>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BA4A7734-31B0-4AD6-8E7B-956787D27B23}"/>
              </a:ext>
            </a:extLst>
          </p:cNvPr>
          <p:cNvSpPr>
            <a:spLocks noGrp="1"/>
          </p:cNvSpPr>
          <p:nvPr>
            <p:ph type="sldNum" sz="quarter" idx="12"/>
          </p:nvPr>
        </p:nvSpPr>
        <p:spPr/>
        <p:txBody>
          <a:bodyPr/>
          <a:lstStyle/>
          <a:p>
            <a:fld id="{2B18705D-4DC0-4568-A98C-F27EF6EA1586}" type="slidenum">
              <a:rPr lang="hu-HU" smtClean="0"/>
              <a:t>‹#›</a:t>
            </a:fld>
            <a:endParaRPr lang="hu-HU"/>
          </a:p>
        </p:txBody>
      </p:sp>
    </p:spTree>
    <p:extLst>
      <p:ext uri="{BB962C8B-B14F-4D97-AF65-F5344CB8AC3E}">
        <p14:creationId xmlns:p14="http://schemas.microsoft.com/office/powerpoint/2010/main" val="3175075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tartalomrész">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E79C6417-B086-4256-BF3F-77FCA510D88B}"/>
              </a:ext>
            </a:extLst>
          </p:cNvPr>
          <p:cNvSpPr>
            <a:spLocks noGrp="1"/>
          </p:cNvSpPr>
          <p:nvPr>
            <p:ph type="title"/>
          </p:nvPr>
        </p:nvSpPr>
        <p:spPr/>
        <p:txBody>
          <a:bodyPr/>
          <a:lstStyle/>
          <a:p>
            <a:r>
              <a:rPr lang="hu-HU"/>
              <a:t>Mintacím szerkesztése</a:t>
            </a:r>
          </a:p>
        </p:txBody>
      </p:sp>
      <p:sp>
        <p:nvSpPr>
          <p:cNvPr id="3" name="Tartalom helye 2">
            <a:extLst>
              <a:ext uri="{FF2B5EF4-FFF2-40B4-BE49-F238E27FC236}">
                <a16:creationId xmlns:a16="http://schemas.microsoft.com/office/drawing/2014/main" id="{993C7B42-E904-4AB8-9AB2-6F44F76879AC}"/>
              </a:ext>
            </a:extLst>
          </p:cNvPr>
          <p:cNvSpPr>
            <a:spLocks noGrp="1"/>
          </p:cNvSpPr>
          <p:nvPr>
            <p:ph sz="half" idx="1"/>
          </p:nvPr>
        </p:nvSpPr>
        <p:spPr>
          <a:xfrm>
            <a:off x="838200" y="1825625"/>
            <a:ext cx="5181600" cy="435133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Tartalom helye 3">
            <a:extLst>
              <a:ext uri="{FF2B5EF4-FFF2-40B4-BE49-F238E27FC236}">
                <a16:creationId xmlns:a16="http://schemas.microsoft.com/office/drawing/2014/main" id="{BB1EBFA0-CE2C-44ED-AA79-7F3146159F9F}"/>
              </a:ext>
            </a:extLst>
          </p:cNvPr>
          <p:cNvSpPr>
            <a:spLocks noGrp="1"/>
          </p:cNvSpPr>
          <p:nvPr>
            <p:ph sz="half" idx="2"/>
          </p:nvPr>
        </p:nvSpPr>
        <p:spPr>
          <a:xfrm>
            <a:off x="6172200" y="1825625"/>
            <a:ext cx="5181600" cy="435133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5" name="Dátum helye 4">
            <a:extLst>
              <a:ext uri="{FF2B5EF4-FFF2-40B4-BE49-F238E27FC236}">
                <a16:creationId xmlns:a16="http://schemas.microsoft.com/office/drawing/2014/main" id="{E21296CB-EC93-44E1-B389-5B1F88793E08}"/>
              </a:ext>
            </a:extLst>
          </p:cNvPr>
          <p:cNvSpPr>
            <a:spLocks noGrp="1"/>
          </p:cNvSpPr>
          <p:nvPr>
            <p:ph type="dt" sz="half" idx="10"/>
          </p:nvPr>
        </p:nvSpPr>
        <p:spPr/>
        <p:txBody>
          <a:bodyPr/>
          <a:lstStyle/>
          <a:p>
            <a:fld id="{55603217-8C3D-4D49-BA7A-C963AA4EC2CE}" type="datetimeFigureOut">
              <a:rPr lang="hu-HU" smtClean="0"/>
              <a:t>2024. 02. 08.</a:t>
            </a:fld>
            <a:endParaRPr lang="hu-HU"/>
          </a:p>
        </p:txBody>
      </p:sp>
      <p:sp>
        <p:nvSpPr>
          <p:cNvPr id="6" name="Élőláb helye 5">
            <a:extLst>
              <a:ext uri="{FF2B5EF4-FFF2-40B4-BE49-F238E27FC236}">
                <a16:creationId xmlns:a16="http://schemas.microsoft.com/office/drawing/2014/main" id="{A8344D35-2891-4E5C-8EDE-57312F66959E}"/>
              </a:ext>
            </a:extLst>
          </p:cNvPr>
          <p:cNvSpPr>
            <a:spLocks noGrp="1"/>
          </p:cNvSpPr>
          <p:nvPr>
            <p:ph type="ftr" sz="quarter" idx="11"/>
          </p:nvPr>
        </p:nvSpPr>
        <p:spPr/>
        <p:txBody>
          <a:bodyPr/>
          <a:lstStyle/>
          <a:p>
            <a:endParaRPr lang="hu-HU"/>
          </a:p>
        </p:txBody>
      </p:sp>
      <p:sp>
        <p:nvSpPr>
          <p:cNvPr id="7" name="Dia számának helye 6">
            <a:extLst>
              <a:ext uri="{FF2B5EF4-FFF2-40B4-BE49-F238E27FC236}">
                <a16:creationId xmlns:a16="http://schemas.microsoft.com/office/drawing/2014/main" id="{166194E6-B1C8-4831-AF2B-39F9DAB8D2F3}"/>
              </a:ext>
            </a:extLst>
          </p:cNvPr>
          <p:cNvSpPr>
            <a:spLocks noGrp="1"/>
          </p:cNvSpPr>
          <p:nvPr>
            <p:ph type="sldNum" sz="quarter" idx="12"/>
          </p:nvPr>
        </p:nvSpPr>
        <p:spPr/>
        <p:txBody>
          <a:bodyPr/>
          <a:lstStyle/>
          <a:p>
            <a:fld id="{2B18705D-4DC0-4568-A98C-F27EF6EA1586}" type="slidenum">
              <a:rPr lang="hu-HU" smtClean="0"/>
              <a:t>‹#›</a:t>
            </a:fld>
            <a:endParaRPr lang="hu-HU"/>
          </a:p>
        </p:txBody>
      </p:sp>
    </p:spTree>
    <p:extLst>
      <p:ext uri="{BB962C8B-B14F-4D97-AF65-F5344CB8AC3E}">
        <p14:creationId xmlns:p14="http://schemas.microsoft.com/office/powerpoint/2010/main" val="39688501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Összehasonlítás">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ED4DD057-39A6-426E-974D-3528AE5D6940}"/>
              </a:ext>
            </a:extLst>
          </p:cNvPr>
          <p:cNvSpPr>
            <a:spLocks noGrp="1"/>
          </p:cNvSpPr>
          <p:nvPr>
            <p:ph type="title"/>
          </p:nvPr>
        </p:nvSpPr>
        <p:spPr>
          <a:xfrm>
            <a:off x="839788" y="365125"/>
            <a:ext cx="10515600" cy="1325563"/>
          </a:xfrm>
        </p:spPr>
        <p:txBody>
          <a:bodyPr/>
          <a:lstStyle/>
          <a:p>
            <a:r>
              <a:rPr lang="hu-HU"/>
              <a:t>Mintacím szerkesztése</a:t>
            </a:r>
          </a:p>
        </p:txBody>
      </p:sp>
      <p:sp>
        <p:nvSpPr>
          <p:cNvPr id="3" name="Szöveg helye 2">
            <a:extLst>
              <a:ext uri="{FF2B5EF4-FFF2-40B4-BE49-F238E27FC236}">
                <a16:creationId xmlns:a16="http://schemas.microsoft.com/office/drawing/2014/main" id="{4E915754-9FE4-44A0-BE48-44D85828765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4" name="Tartalom helye 3">
            <a:extLst>
              <a:ext uri="{FF2B5EF4-FFF2-40B4-BE49-F238E27FC236}">
                <a16:creationId xmlns:a16="http://schemas.microsoft.com/office/drawing/2014/main" id="{D80CE08C-0852-4DB1-A368-C972C3B4EF47}"/>
              </a:ext>
            </a:extLst>
          </p:cNvPr>
          <p:cNvSpPr>
            <a:spLocks noGrp="1"/>
          </p:cNvSpPr>
          <p:nvPr>
            <p:ph sz="half" idx="2"/>
          </p:nvPr>
        </p:nvSpPr>
        <p:spPr>
          <a:xfrm>
            <a:off x="839788" y="2505075"/>
            <a:ext cx="5157787" cy="368458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5" name="Szöveg helye 4">
            <a:extLst>
              <a:ext uri="{FF2B5EF4-FFF2-40B4-BE49-F238E27FC236}">
                <a16:creationId xmlns:a16="http://schemas.microsoft.com/office/drawing/2014/main" id="{5B3637D3-83AF-4581-BFE7-A0C36982AE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6" name="Tartalom helye 5">
            <a:extLst>
              <a:ext uri="{FF2B5EF4-FFF2-40B4-BE49-F238E27FC236}">
                <a16:creationId xmlns:a16="http://schemas.microsoft.com/office/drawing/2014/main" id="{97FC0829-4390-4ED6-A3D7-D7D9FDD532D1}"/>
              </a:ext>
            </a:extLst>
          </p:cNvPr>
          <p:cNvSpPr>
            <a:spLocks noGrp="1"/>
          </p:cNvSpPr>
          <p:nvPr>
            <p:ph sz="quarter" idx="4"/>
          </p:nvPr>
        </p:nvSpPr>
        <p:spPr>
          <a:xfrm>
            <a:off x="6172200" y="2505075"/>
            <a:ext cx="5183188" cy="368458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7" name="Dátum helye 6">
            <a:extLst>
              <a:ext uri="{FF2B5EF4-FFF2-40B4-BE49-F238E27FC236}">
                <a16:creationId xmlns:a16="http://schemas.microsoft.com/office/drawing/2014/main" id="{AA63A70B-1952-44A6-8F74-4FD4404B91DF}"/>
              </a:ext>
            </a:extLst>
          </p:cNvPr>
          <p:cNvSpPr>
            <a:spLocks noGrp="1"/>
          </p:cNvSpPr>
          <p:nvPr>
            <p:ph type="dt" sz="half" idx="10"/>
          </p:nvPr>
        </p:nvSpPr>
        <p:spPr/>
        <p:txBody>
          <a:bodyPr/>
          <a:lstStyle/>
          <a:p>
            <a:fld id="{55603217-8C3D-4D49-BA7A-C963AA4EC2CE}" type="datetimeFigureOut">
              <a:rPr lang="hu-HU" smtClean="0"/>
              <a:t>2024. 02. 08.</a:t>
            </a:fld>
            <a:endParaRPr lang="hu-HU"/>
          </a:p>
        </p:txBody>
      </p:sp>
      <p:sp>
        <p:nvSpPr>
          <p:cNvPr id="8" name="Élőláb helye 7">
            <a:extLst>
              <a:ext uri="{FF2B5EF4-FFF2-40B4-BE49-F238E27FC236}">
                <a16:creationId xmlns:a16="http://schemas.microsoft.com/office/drawing/2014/main" id="{81383A5C-4B1A-44C4-82FC-041294DB5B5D}"/>
              </a:ext>
            </a:extLst>
          </p:cNvPr>
          <p:cNvSpPr>
            <a:spLocks noGrp="1"/>
          </p:cNvSpPr>
          <p:nvPr>
            <p:ph type="ftr" sz="quarter" idx="11"/>
          </p:nvPr>
        </p:nvSpPr>
        <p:spPr/>
        <p:txBody>
          <a:bodyPr/>
          <a:lstStyle/>
          <a:p>
            <a:endParaRPr lang="hu-HU"/>
          </a:p>
        </p:txBody>
      </p:sp>
      <p:sp>
        <p:nvSpPr>
          <p:cNvPr id="9" name="Dia számának helye 8">
            <a:extLst>
              <a:ext uri="{FF2B5EF4-FFF2-40B4-BE49-F238E27FC236}">
                <a16:creationId xmlns:a16="http://schemas.microsoft.com/office/drawing/2014/main" id="{CDE1554E-9DE0-4E52-A50E-B4B3B28C6392}"/>
              </a:ext>
            </a:extLst>
          </p:cNvPr>
          <p:cNvSpPr>
            <a:spLocks noGrp="1"/>
          </p:cNvSpPr>
          <p:nvPr>
            <p:ph type="sldNum" sz="quarter" idx="12"/>
          </p:nvPr>
        </p:nvSpPr>
        <p:spPr/>
        <p:txBody>
          <a:bodyPr/>
          <a:lstStyle/>
          <a:p>
            <a:fld id="{2B18705D-4DC0-4568-A98C-F27EF6EA1586}" type="slidenum">
              <a:rPr lang="hu-HU" smtClean="0"/>
              <a:t>‹#›</a:t>
            </a:fld>
            <a:endParaRPr lang="hu-HU"/>
          </a:p>
        </p:txBody>
      </p:sp>
    </p:spTree>
    <p:extLst>
      <p:ext uri="{BB962C8B-B14F-4D97-AF65-F5344CB8AC3E}">
        <p14:creationId xmlns:p14="http://schemas.microsoft.com/office/powerpoint/2010/main" val="1441901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sak cím">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61ECD01C-58BB-4C91-A23F-9B04FC3F6CE0}"/>
              </a:ext>
            </a:extLst>
          </p:cNvPr>
          <p:cNvSpPr>
            <a:spLocks noGrp="1"/>
          </p:cNvSpPr>
          <p:nvPr>
            <p:ph type="title"/>
          </p:nvPr>
        </p:nvSpPr>
        <p:spPr/>
        <p:txBody>
          <a:bodyPr/>
          <a:lstStyle/>
          <a:p>
            <a:r>
              <a:rPr lang="hu-HU"/>
              <a:t>Mintacím szerkesztése</a:t>
            </a:r>
          </a:p>
        </p:txBody>
      </p:sp>
      <p:sp>
        <p:nvSpPr>
          <p:cNvPr id="3" name="Dátum helye 2">
            <a:extLst>
              <a:ext uri="{FF2B5EF4-FFF2-40B4-BE49-F238E27FC236}">
                <a16:creationId xmlns:a16="http://schemas.microsoft.com/office/drawing/2014/main" id="{A945652A-3718-46AA-B97D-CB0C736F1C15}"/>
              </a:ext>
            </a:extLst>
          </p:cNvPr>
          <p:cNvSpPr>
            <a:spLocks noGrp="1"/>
          </p:cNvSpPr>
          <p:nvPr>
            <p:ph type="dt" sz="half" idx="10"/>
          </p:nvPr>
        </p:nvSpPr>
        <p:spPr/>
        <p:txBody>
          <a:bodyPr/>
          <a:lstStyle/>
          <a:p>
            <a:fld id="{55603217-8C3D-4D49-BA7A-C963AA4EC2CE}" type="datetimeFigureOut">
              <a:rPr lang="hu-HU" smtClean="0"/>
              <a:t>2024. 02. 08.</a:t>
            </a:fld>
            <a:endParaRPr lang="hu-HU"/>
          </a:p>
        </p:txBody>
      </p:sp>
      <p:sp>
        <p:nvSpPr>
          <p:cNvPr id="4" name="Élőláb helye 3">
            <a:extLst>
              <a:ext uri="{FF2B5EF4-FFF2-40B4-BE49-F238E27FC236}">
                <a16:creationId xmlns:a16="http://schemas.microsoft.com/office/drawing/2014/main" id="{5381AFB6-3A34-4766-BD19-C36C1CB7D6C8}"/>
              </a:ext>
            </a:extLst>
          </p:cNvPr>
          <p:cNvSpPr>
            <a:spLocks noGrp="1"/>
          </p:cNvSpPr>
          <p:nvPr>
            <p:ph type="ftr" sz="quarter" idx="11"/>
          </p:nvPr>
        </p:nvSpPr>
        <p:spPr/>
        <p:txBody>
          <a:bodyPr/>
          <a:lstStyle/>
          <a:p>
            <a:endParaRPr lang="hu-HU"/>
          </a:p>
        </p:txBody>
      </p:sp>
      <p:sp>
        <p:nvSpPr>
          <p:cNvPr id="5" name="Dia számának helye 4">
            <a:extLst>
              <a:ext uri="{FF2B5EF4-FFF2-40B4-BE49-F238E27FC236}">
                <a16:creationId xmlns:a16="http://schemas.microsoft.com/office/drawing/2014/main" id="{C9DC9FC6-F197-4309-A2C8-7A6D3B5E9D71}"/>
              </a:ext>
            </a:extLst>
          </p:cNvPr>
          <p:cNvSpPr>
            <a:spLocks noGrp="1"/>
          </p:cNvSpPr>
          <p:nvPr>
            <p:ph type="sldNum" sz="quarter" idx="12"/>
          </p:nvPr>
        </p:nvSpPr>
        <p:spPr/>
        <p:txBody>
          <a:bodyPr/>
          <a:lstStyle/>
          <a:p>
            <a:fld id="{2B18705D-4DC0-4568-A98C-F27EF6EA1586}" type="slidenum">
              <a:rPr lang="hu-HU" smtClean="0"/>
              <a:t>‹#›</a:t>
            </a:fld>
            <a:endParaRPr lang="hu-HU"/>
          </a:p>
        </p:txBody>
      </p:sp>
    </p:spTree>
    <p:extLst>
      <p:ext uri="{BB962C8B-B14F-4D97-AF65-F5344CB8AC3E}">
        <p14:creationId xmlns:p14="http://schemas.microsoft.com/office/powerpoint/2010/main" val="4167075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Üres">
    <p:spTree>
      <p:nvGrpSpPr>
        <p:cNvPr id="1" name=""/>
        <p:cNvGrpSpPr/>
        <p:nvPr/>
      </p:nvGrpSpPr>
      <p:grpSpPr>
        <a:xfrm>
          <a:off x="0" y="0"/>
          <a:ext cx="0" cy="0"/>
          <a:chOff x="0" y="0"/>
          <a:chExt cx="0" cy="0"/>
        </a:xfrm>
      </p:grpSpPr>
      <p:sp>
        <p:nvSpPr>
          <p:cNvPr id="2" name="Dátum helye 1">
            <a:extLst>
              <a:ext uri="{FF2B5EF4-FFF2-40B4-BE49-F238E27FC236}">
                <a16:creationId xmlns:a16="http://schemas.microsoft.com/office/drawing/2014/main" id="{13F954CB-F7FC-4F28-8A95-0533493BE79D}"/>
              </a:ext>
            </a:extLst>
          </p:cNvPr>
          <p:cNvSpPr>
            <a:spLocks noGrp="1"/>
          </p:cNvSpPr>
          <p:nvPr>
            <p:ph type="dt" sz="half" idx="10"/>
          </p:nvPr>
        </p:nvSpPr>
        <p:spPr/>
        <p:txBody>
          <a:bodyPr/>
          <a:lstStyle/>
          <a:p>
            <a:fld id="{55603217-8C3D-4D49-BA7A-C963AA4EC2CE}" type="datetimeFigureOut">
              <a:rPr lang="hu-HU" smtClean="0"/>
              <a:t>2024. 02. 08.</a:t>
            </a:fld>
            <a:endParaRPr lang="hu-HU"/>
          </a:p>
        </p:txBody>
      </p:sp>
      <p:sp>
        <p:nvSpPr>
          <p:cNvPr id="3" name="Élőláb helye 2">
            <a:extLst>
              <a:ext uri="{FF2B5EF4-FFF2-40B4-BE49-F238E27FC236}">
                <a16:creationId xmlns:a16="http://schemas.microsoft.com/office/drawing/2014/main" id="{575B5E8D-95D8-4D6A-B4BF-2276EFC9BA88}"/>
              </a:ext>
            </a:extLst>
          </p:cNvPr>
          <p:cNvSpPr>
            <a:spLocks noGrp="1"/>
          </p:cNvSpPr>
          <p:nvPr>
            <p:ph type="ftr" sz="quarter" idx="11"/>
          </p:nvPr>
        </p:nvSpPr>
        <p:spPr/>
        <p:txBody>
          <a:bodyPr/>
          <a:lstStyle/>
          <a:p>
            <a:endParaRPr lang="hu-HU"/>
          </a:p>
        </p:txBody>
      </p:sp>
      <p:sp>
        <p:nvSpPr>
          <p:cNvPr id="4" name="Dia számának helye 3">
            <a:extLst>
              <a:ext uri="{FF2B5EF4-FFF2-40B4-BE49-F238E27FC236}">
                <a16:creationId xmlns:a16="http://schemas.microsoft.com/office/drawing/2014/main" id="{809F2C3F-8535-42DB-9AF3-D53756F954A7}"/>
              </a:ext>
            </a:extLst>
          </p:cNvPr>
          <p:cNvSpPr>
            <a:spLocks noGrp="1"/>
          </p:cNvSpPr>
          <p:nvPr>
            <p:ph type="sldNum" sz="quarter" idx="12"/>
          </p:nvPr>
        </p:nvSpPr>
        <p:spPr/>
        <p:txBody>
          <a:bodyPr/>
          <a:lstStyle/>
          <a:p>
            <a:fld id="{2B18705D-4DC0-4568-A98C-F27EF6EA1586}" type="slidenum">
              <a:rPr lang="hu-HU" smtClean="0"/>
              <a:t>‹#›</a:t>
            </a:fld>
            <a:endParaRPr lang="hu-HU"/>
          </a:p>
        </p:txBody>
      </p:sp>
    </p:spTree>
    <p:extLst>
      <p:ext uri="{BB962C8B-B14F-4D97-AF65-F5344CB8AC3E}">
        <p14:creationId xmlns:p14="http://schemas.microsoft.com/office/powerpoint/2010/main" val="1033182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artalomrész képaláírással">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19B956A3-21CE-4173-B203-9E79C127CA28}"/>
              </a:ext>
            </a:extLst>
          </p:cNvPr>
          <p:cNvSpPr>
            <a:spLocks noGrp="1"/>
          </p:cNvSpPr>
          <p:nvPr>
            <p:ph type="title"/>
          </p:nvPr>
        </p:nvSpPr>
        <p:spPr>
          <a:xfrm>
            <a:off x="839788" y="457200"/>
            <a:ext cx="3932237" cy="1600200"/>
          </a:xfrm>
        </p:spPr>
        <p:txBody>
          <a:bodyPr anchor="b"/>
          <a:lstStyle>
            <a:lvl1pPr>
              <a:defRPr sz="3200"/>
            </a:lvl1pPr>
          </a:lstStyle>
          <a:p>
            <a:r>
              <a:rPr lang="hu-HU"/>
              <a:t>Mintacím szerkesztése</a:t>
            </a:r>
          </a:p>
        </p:txBody>
      </p:sp>
      <p:sp>
        <p:nvSpPr>
          <p:cNvPr id="3" name="Tartalom helye 2">
            <a:extLst>
              <a:ext uri="{FF2B5EF4-FFF2-40B4-BE49-F238E27FC236}">
                <a16:creationId xmlns:a16="http://schemas.microsoft.com/office/drawing/2014/main" id="{90A443C3-0232-42A2-B2A9-6B1A0210370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Szöveg helye 3">
            <a:extLst>
              <a:ext uri="{FF2B5EF4-FFF2-40B4-BE49-F238E27FC236}">
                <a16:creationId xmlns:a16="http://schemas.microsoft.com/office/drawing/2014/main" id="{1251A6E0-A54A-46B2-AD50-965E98197D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átum helye 4">
            <a:extLst>
              <a:ext uri="{FF2B5EF4-FFF2-40B4-BE49-F238E27FC236}">
                <a16:creationId xmlns:a16="http://schemas.microsoft.com/office/drawing/2014/main" id="{7F02599D-AD15-4284-A2F0-D978FA8CBE28}"/>
              </a:ext>
            </a:extLst>
          </p:cNvPr>
          <p:cNvSpPr>
            <a:spLocks noGrp="1"/>
          </p:cNvSpPr>
          <p:nvPr>
            <p:ph type="dt" sz="half" idx="10"/>
          </p:nvPr>
        </p:nvSpPr>
        <p:spPr/>
        <p:txBody>
          <a:bodyPr/>
          <a:lstStyle/>
          <a:p>
            <a:fld id="{55603217-8C3D-4D49-BA7A-C963AA4EC2CE}" type="datetimeFigureOut">
              <a:rPr lang="hu-HU" smtClean="0"/>
              <a:t>2024. 02. 08.</a:t>
            </a:fld>
            <a:endParaRPr lang="hu-HU"/>
          </a:p>
        </p:txBody>
      </p:sp>
      <p:sp>
        <p:nvSpPr>
          <p:cNvPr id="6" name="Élőláb helye 5">
            <a:extLst>
              <a:ext uri="{FF2B5EF4-FFF2-40B4-BE49-F238E27FC236}">
                <a16:creationId xmlns:a16="http://schemas.microsoft.com/office/drawing/2014/main" id="{8B4E750E-9E70-4754-B9DA-8E2961114FCA}"/>
              </a:ext>
            </a:extLst>
          </p:cNvPr>
          <p:cNvSpPr>
            <a:spLocks noGrp="1"/>
          </p:cNvSpPr>
          <p:nvPr>
            <p:ph type="ftr" sz="quarter" idx="11"/>
          </p:nvPr>
        </p:nvSpPr>
        <p:spPr/>
        <p:txBody>
          <a:bodyPr/>
          <a:lstStyle/>
          <a:p>
            <a:endParaRPr lang="hu-HU"/>
          </a:p>
        </p:txBody>
      </p:sp>
      <p:sp>
        <p:nvSpPr>
          <p:cNvPr id="7" name="Dia számának helye 6">
            <a:extLst>
              <a:ext uri="{FF2B5EF4-FFF2-40B4-BE49-F238E27FC236}">
                <a16:creationId xmlns:a16="http://schemas.microsoft.com/office/drawing/2014/main" id="{51238145-F48B-4C71-9CF8-A67AE9F0D7B4}"/>
              </a:ext>
            </a:extLst>
          </p:cNvPr>
          <p:cNvSpPr>
            <a:spLocks noGrp="1"/>
          </p:cNvSpPr>
          <p:nvPr>
            <p:ph type="sldNum" sz="quarter" idx="12"/>
          </p:nvPr>
        </p:nvSpPr>
        <p:spPr/>
        <p:txBody>
          <a:bodyPr/>
          <a:lstStyle/>
          <a:p>
            <a:fld id="{2B18705D-4DC0-4568-A98C-F27EF6EA1586}" type="slidenum">
              <a:rPr lang="hu-HU" smtClean="0"/>
              <a:t>‹#›</a:t>
            </a:fld>
            <a:endParaRPr lang="hu-HU"/>
          </a:p>
        </p:txBody>
      </p:sp>
    </p:spTree>
    <p:extLst>
      <p:ext uri="{BB962C8B-B14F-4D97-AF65-F5344CB8AC3E}">
        <p14:creationId xmlns:p14="http://schemas.microsoft.com/office/powerpoint/2010/main" val="1629237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Kép képaláírással">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67CAF03C-CF94-4D3F-BC2E-6C439EE06E6F}"/>
              </a:ext>
            </a:extLst>
          </p:cNvPr>
          <p:cNvSpPr>
            <a:spLocks noGrp="1"/>
          </p:cNvSpPr>
          <p:nvPr>
            <p:ph type="title"/>
          </p:nvPr>
        </p:nvSpPr>
        <p:spPr>
          <a:xfrm>
            <a:off x="839788" y="457200"/>
            <a:ext cx="3932237" cy="1600200"/>
          </a:xfrm>
        </p:spPr>
        <p:txBody>
          <a:bodyPr anchor="b"/>
          <a:lstStyle>
            <a:lvl1pPr>
              <a:defRPr sz="3200"/>
            </a:lvl1pPr>
          </a:lstStyle>
          <a:p>
            <a:r>
              <a:rPr lang="hu-HU"/>
              <a:t>Mintacím szerkesztése</a:t>
            </a:r>
          </a:p>
        </p:txBody>
      </p:sp>
      <p:sp>
        <p:nvSpPr>
          <p:cNvPr id="3" name="Kép helye 2">
            <a:extLst>
              <a:ext uri="{FF2B5EF4-FFF2-40B4-BE49-F238E27FC236}">
                <a16:creationId xmlns:a16="http://schemas.microsoft.com/office/drawing/2014/main" id="{4C274012-455A-48E0-B5F3-129E3167A17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u-HU"/>
          </a:p>
        </p:txBody>
      </p:sp>
      <p:sp>
        <p:nvSpPr>
          <p:cNvPr id="4" name="Szöveg helye 3">
            <a:extLst>
              <a:ext uri="{FF2B5EF4-FFF2-40B4-BE49-F238E27FC236}">
                <a16:creationId xmlns:a16="http://schemas.microsoft.com/office/drawing/2014/main" id="{85F6DDDF-FFD6-4013-9299-F4D2D12136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átum helye 4">
            <a:extLst>
              <a:ext uri="{FF2B5EF4-FFF2-40B4-BE49-F238E27FC236}">
                <a16:creationId xmlns:a16="http://schemas.microsoft.com/office/drawing/2014/main" id="{7D5B9D1C-6B0F-4DF5-8EE4-1519FEC12042}"/>
              </a:ext>
            </a:extLst>
          </p:cNvPr>
          <p:cNvSpPr>
            <a:spLocks noGrp="1"/>
          </p:cNvSpPr>
          <p:nvPr>
            <p:ph type="dt" sz="half" idx="10"/>
          </p:nvPr>
        </p:nvSpPr>
        <p:spPr/>
        <p:txBody>
          <a:bodyPr/>
          <a:lstStyle/>
          <a:p>
            <a:fld id="{55603217-8C3D-4D49-BA7A-C963AA4EC2CE}" type="datetimeFigureOut">
              <a:rPr lang="hu-HU" smtClean="0"/>
              <a:t>2024. 02. 08.</a:t>
            </a:fld>
            <a:endParaRPr lang="hu-HU"/>
          </a:p>
        </p:txBody>
      </p:sp>
      <p:sp>
        <p:nvSpPr>
          <p:cNvPr id="6" name="Élőláb helye 5">
            <a:extLst>
              <a:ext uri="{FF2B5EF4-FFF2-40B4-BE49-F238E27FC236}">
                <a16:creationId xmlns:a16="http://schemas.microsoft.com/office/drawing/2014/main" id="{3BFD0EA8-ED6F-4C26-AE7B-6DB8AAD8946B}"/>
              </a:ext>
            </a:extLst>
          </p:cNvPr>
          <p:cNvSpPr>
            <a:spLocks noGrp="1"/>
          </p:cNvSpPr>
          <p:nvPr>
            <p:ph type="ftr" sz="quarter" idx="11"/>
          </p:nvPr>
        </p:nvSpPr>
        <p:spPr/>
        <p:txBody>
          <a:bodyPr/>
          <a:lstStyle/>
          <a:p>
            <a:endParaRPr lang="hu-HU"/>
          </a:p>
        </p:txBody>
      </p:sp>
      <p:sp>
        <p:nvSpPr>
          <p:cNvPr id="7" name="Dia számának helye 6">
            <a:extLst>
              <a:ext uri="{FF2B5EF4-FFF2-40B4-BE49-F238E27FC236}">
                <a16:creationId xmlns:a16="http://schemas.microsoft.com/office/drawing/2014/main" id="{C7526492-4113-4FA5-94E8-A8D024B0733C}"/>
              </a:ext>
            </a:extLst>
          </p:cNvPr>
          <p:cNvSpPr>
            <a:spLocks noGrp="1"/>
          </p:cNvSpPr>
          <p:nvPr>
            <p:ph type="sldNum" sz="quarter" idx="12"/>
          </p:nvPr>
        </p:nvSpPr>
        <p:spPr/>
        <p:txBody>
          <a:bodyPr/>
          <a:lstStyle/>
          <a:p>
            <a:fld id="{2B18705D-4DC0-4568-A98C-F27EF6EA1586}" type="slidenum">
              <a:rPr lang="hu-HU" smtClean="0"/>
              <a:t>‹#›</a:t>
            </a:fld>
            <a:endParaRPr lang="hu-HU"/>
          </a:p>
        </p:txBody>
      </p:sp>
    </p:spTree>
    <p:extLst>
      <p:ext uri="{BB962C8B-B14F-4D97-AF65-F5344CB8AC3E}">
        <p14:creationId xmlns:p14="http://schemas.microsoft.com/office/powerpoint/2010/main" val="17209312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ím helye 1">
            <a:extLst>
              <a:ext uri="{FF2B5EF4-FFF2-40B4-BE49-F238E27FC236}">
                <a16:creationId xmlns:a16="http://schemas.microsoft.com/office/drawing/2014/main" id="{07DFAA95-1EF6-4F57-A651-D5DEA2B883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hu-HU"/>
              <a:t>Mintacím szerkesztése</a:t>
            </a:r>
          </a:p>
        </p:txBody>
      </p:sp>
      <p:sp>
        <p:nvSpPr>
          <p:cNvPr id="3" name="Szöveg helye 2">
            <a:extLst>
              <a:ext uri="{FF2B5EF4-FFF2-40B4-BE49-F238E27FC236}">
                <a16:creationId xmlns:a16="http://schemas.microsoft.com/office/drawing/2014/main" id="{E65E52F0-40C0-4726-B143-2C2812E74B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69E28BED-4FD2-4FCD-B2B8-A82A9CDEB6F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603217-8C3D-4D49-BA7A-C963AA4EC2CE}" type="datetimeFigureOut">
              <a:rPr lang="hu-HU" smtClean="0"/>
              <a:t>2024. 02. 08.</a:t>
            </a:fld>
            <a:endParaRPr lang="hu-HU"/>
          </a:p>
        </p:txBody>
      </p:sp>
      <p:sp>
        <p:nvSpPr>
          <p:cNvPr id="5" name="Élőláb helye 4">
            <a:extLst>
              <a:ext uri="{FF2B5EF4-FFF2-40B4-BE49-F238E27FC236}">
                <a16:creationId xmlns:a16="http://schemas.microsoft.com/office/drawing/2014/main" id="{F6250079-772E-43EB-B70F-EC13D64BE1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hu-HU"/>
          </a:p>
        </p:txBody>
      </p:sp>
      <p:sp>
        <p:nvSpPr>
          <p:cNvPr id="6" name="Dia számának helye 5">
            <a:extLst>
              <a:ext uri="{FF2B5EF4-FFF2-40B4-BE49-F238E27FC236}">
                <a16:creationId xmlns:a16="http://schemas.microsoft.com/office/drawing/2014/main" id="{A6DD8D0E-47E8-4F03-8822-4CA8466594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18705D-4DC0-4568-A98C-F27EF6EA1586}" type="slidenum">
              <a:rPr lang="hu-HU" smtClean="0"/>
              <a:t>‹#›</a:t>
            </a:fld>
            <a:endParaRPr lang="hu-HU"/>
          </a:p>
        </p:txBody>
      </p:sp>
    </p:spTree>
    <p:extLst>
      <p:ext uri="{BB962C8B-B14F-4D97-AF65-F5344CB8AC3E}">
        <p14:creationId xmlns:p14="http://schemas.microsoft.com/office/powerpoint/2010/main" val="5617886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p:txBody>
          <a:bodyPr/>
          <a:lstStyle/>
          <a:p>
            <a:r>
              <a:rPr lang="hu-HU" dirty="0"/>
              <a:t>Microsoft </a:t>
            </a:r>
            <a:r>
              <a:rPr lang="hu-HU" dirty="0" err="1"/>
              <a:t>Azure</a:t>
            </a:r>
            <a:r>
              <a:rPr lang="hu-HU" dirty="0"/>
              <a:t> Fundamentals</a:t>
            </a:r>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p:txBody>
          <a:bodyPr/>
          <a:lstStyle/>
          <a:p>
            <a:r>
              <a:rPr lang="hu-HU" dirty="0" err="1"/>
              <a:t>Module</a:t>
            </a:r>
            <a:r>
              <a:rPr lang="hu-HU" dirty="0"/>
              <a:t> 1</a:t>
            </a:r>
          </a:p>
          <a:p>
            <a:r>
              <a:rPr lang="hu-HU" dirty="0"/>
              <a:t>Dr. Tóth Ádám</a:t>
            </a:r>
          </a:p>
          <a:p>
            <a:r>
              <a:rPr lang="hu-HU" dirty="0"/>
              <a:t>toth.adam@inf.unideb.hu</a:t>
            </a:r>
          </a:p>
          <a:p>
            <a:endParaRPr lang="hu-HU" dirty="0"/>
          </a:p>
        </p:txBody>
      </p:sp>
    </p:spTree>
    <p:extLst>
      <p:ext uri="{BB962C8B-B14F-4D97-AF65-F5344CB8AC3E}">
        <p14:creationId xmlns:p14="http://schemas.microsoft.com/office/powerpoint/2010/main" val="32025695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7267A33-2D63-6B8D-43CE-675505D5A8E5}"/>
              </a:ext>
            </a:extLst>
          </p:cNvPr>
          <p:cNvSpPr>
            <a:spLocks noGrp="1"/>
          </p:cNvSpPr>
          <p:nvPr>
            <p:ph type="title"/>
          </p:nvPr>
        </p:nvSpPr>
        <p:spPr/>
        <p:txBody>
          <a:bodyPr>
            <a:normAutofit fontScale="90000"/>
          </a:bodyPr>
          <a:lstStyle/>
          <a:p>
            <a:r>
              <a:rPr lang="en-US" dirty="0"/>
              <a:t>Private cloud</a:t>
            </a:r>
          </a:p>
        </p:txBody>
      </p:sp>
      <p:sp>
        <p:nvSpPr>
          <p:cNvPr id="10" name="Text Placeholder 9">
            <a:extLst>
              <a:ext uri="{FF2B5EF4-FFF2-40B4-BE49-F238E27FC236}">
                <a16:creationId xmlns:a16="http://schemas.microsoft.com/office/drawing/2014/main" id="{1B800F71-B561-BA25-3E83-782026B540CC}"/>
              </a:ext>
            </a:extLst>
          </p:cNvPr>
          <p:cNvSpPr>
            <a:spLocks noGrp="1"/>
          </p:cNvSpPr>
          <p:nvPr>
            <p:ph type="body" sz="quarter" idx="16"/>
          </p:nvPr>
        </p:nvSpPr>
        <p:spPr>
          <a:xfrm>
            <a:off x="584200" y="1594155"/>
            <a:ext cx="3174143" cy="3077766"/>
          </a:xfrm>
        </p:spPr>
        <p:txBody>
          <a:bodyPr/>
          <a:lstStyle/>
          <a:p>
            <a:pPr marL="228600" indent="-228600">
              <a:spcAft>
                <a:spcPts val="1200"/>
              </a:spcAft>
              <a:buFont typeface="Arial" panose="020B0604020202020204" pitchFamily="34" charset="0"/>
              <a:buChar char="•"/>
            </a:pPr>
            <a:r>
              <a:rPr lang="en-US" sz="2000" dirty="0">
                <a:latin typeface="+mn-lt"/>
              </a:rPr>
              <a:t>Organizations create a cloud environment in their datacenter.</a:t>
            </a:r>
          </a:p>
          <a:p>
            <a:pPr marL="228600" indent="-228600">
              <a:spcAft>
                <a:spcPts val="1200"/>
              </a:spcAft>
              <a:buFont typeface="Arial" panose="020B0604020202020204" pitchFamily="34" charset="0"/>
              <a:buChar char="•"/>
            </a:pPr>
            <a:r>
              <a:rPr lang="en-US" sz="2000" dirty="0">
                <a:latin typeface="+mn-lt"/>
              </a:rPr>
              <a:t>Organizations are responsible for operating the services they provide.</a:t>
            </a:r>
          </a:p>
          <a:p>
            <a:pPr marL="228600" indent="-228600">
              <a:spcAft>
                <a:spcPts val="1200"/>
              </a:spcAft>
              <a:buFont typeface="Arial" panose="020B0604020202020204" pitchFamily="34" charset="0"/>
              <a:buChar char="•"/>
            </a:pPr>
            <a:r>
              <a:rPr lang="en-US" sz="2000" dirty="0">
                <a:latin typeface="+mn-lt"/>
              </a:rPr>
              <a:t>Does not provide access to users outside of the organization.</a:t>
            </a:r>
          </a:p>
        </p:txBody>
      </p:sp>
      <p:sp>
        <p:nvSpPr>
          <p:cNvPr id="12" name="Rectangle 11">
            <a:extLst>
              <a:ext uri="{FF2B5EF4-FFF2-40B4-BE49-F238E27FC236}">
                <a16:creationId xmlns:a16="http://schemas.microsoft.com/office/drawing/2014/main" id="{EE468B9A-AC51-7099-4DDB-EB312B5F4EDF}"/>
              </a:ext>
              <a:ext uri="{C183D7F6-B498-43B3-948B-1728B52AA6E4}">
                <adec:decorative xmlns:adec="http://schemas.microsoft.com/office/drawing/2017/decorative" val="1"/>
              </a:ext>
            </a:extLst>
          </p:cNvPr>
          <p:cNvSpPr>
            <a:spLocks/>
          </p:cNvSpPr>
          <p:nvPr/>
        </p:nvSpPr>
        <p:spPr bwMode="auto">
          <a:xfrm>
            <a:off x="4064000" y="1581150"/>
            <a:ext cx="7535862" cy="4430720"/>
          </a:xfrm>
          <a:prstGeom prst="rect">
            <a:avLst/>
          </a:prstGeom>
          <a:solidFill>
            <a:schemeClr val="bg1"/>
          </a:solidFill>
          <a:ln w="19050">
            <a:solidFill>
              <a:schemeClr val="accent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4" name="Picture Placeholder 13">
            <a:extLst>
              <a:ext uri="{FF2B5EF4-FFF2-40B4-BE49-F238E27FC236}">
                <a16:creationId xmlns:a16="http://schemas.microsoft.com/office/drawing/2014/main" id="{E64348E1-2F3C-58EE-FE0B-D4A5F910747C}"/>
              </a:ext>
              <a:ext uri="{C183D7F6-B498-43B3-948B-1728B52AA6E4}">
                <adec:decorative xmlns:adec="http://schemas.microsoft.com/office/drawing/2017/decorative" val="1"/>
              </a:ext>
            </a:extLst>
          </p:cNvPr>
          <p:cNvPicPr>
            <a:picLocks noGrp="1" noChangeAspect="1"/>
          </p:cNvPicPr>
          <p:nvPr>
            <p:ph type="pic" sz="quarter" idx="20"/>
          </p:nvPr>
        </p:nvPicPr>
        <p:blipFill rotWithShape="1">
          <a:blip r:embed="rId3">
            <a:extLst>
              <a:ext uri="{28A0092B-C50C-407E-A947-70E740481C1C}">
                <a14:useLocalDpi xmlns:a14="http://schemas.microsoft.com/office/drawing/2010/main" val="0"/>
              </a:ext>
            </a:extLst>
          </a:blip>
          <a:srcRect l="-116533" t="-3425" r="-116533" b="-3425"/>
          <a:stretch/>
        </p:blipFill>
        <p:spPr>
          <a:xfrm>
            <a:off x="4064000" y="1581150"/>
            <a:ext cx="7535863" cy="4430713"/>
          </a:xfrm>
          <a:prstGeom prst="rect">
            <a:avLst/>
          </a:prstGeom>
          <a:noFill/>
          <a:ln w="19050">
            <a:solidFill>
              <a:schemeClr val="accent4"/>
            </a:solidFill>
          </a:ln>
        </p:spPr>
      </p:pic>
      <p:sp>
        <p:nvSpPr>
          <p:cNvPr id="15" name="Footer Placeholder 14">
            <a:extLst>
              <a:ext uri="{FF2B5EF4-FFF2-40B4-BE49-F238E27FC236}">
                <a16:creationId xmlns:a16="http://schemas.microsoft.com/office/drawing/2014/main" id="{FC1801CF-12FF-FEA1-F445-15EC2971BF19}"/>
              </a:ext>
            </a:extLst>
          </p:cNvPr>
          <p:cNvSpPr>
            <a:spLocks noGrp="1"/>
          </p:cNvSpPr>
          <p:nvPr>
            <p:ph type="ftr" sz="quarter" idx="3"/>
          </p:nvPr>
        </p:nvSpPr>
        <p:spPr/>
        <p:txBody>
          <a:bodyPr/>
          <a:lstStyle/>
          <a:p>
            <a:pPr defTabSz="914367">
              <a:defRPr/>
            </a:pPr>
            <a:r>
              <a:rPr lang="en-US" dirty="0">
                <a:solidFill>
                  <a:srgbClr val="000000"/>
                </a:solidFill>
              </a:rPr>
              <a:t>© Copyright Microsoft Corporation. All rights reserved.</a:t>
            </a:r>
          </a:p>
        </p:txBody>
      </p:sp>
    </p:spTree>
    <p:extLst>
      <p:ext uri="{BB962C8B-B14F-4D97-AF65-F5344CB8AC3E}">
        <p14:creationId xmlns:p14="http://schemas.microsoft.com/office/powerpoint/2010/main" val="2348823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07591182-DBA0-D27C-33B1-169E49566C2C}"/>
              </a:ext>
            </a:extLst>
          </p:cNvPr>
          <p:cNvSpPr>
            <a:spLocks noGrp="1"/>
          </p:cNvSpPr>
          <p:nvPr>
            <p:ph type="title"/>
          </p:nvPr>
        </p:nvSpPr>
        <p:spPr/>
        <p:txBody>
          <a:bodyPr>
            <a:normAutofit fontScale="90000"/>
          </a:bodyPr>
          <a:lstStyle/>
          <a:p>
            <a:r>
              <a:rPr lang="en-US" dirty="0"/>
              <a:t>Public cloud</a:t>
            </a:r>
          </a:p>
        </p:txBody>
      </p:sp>
      <p:sp>
        <p:nvSpPr>
          <p:cNvPr id="10" name="Text Placeholder 9">
            <a:extLst>
              <a:ext uri="{FF2B5EF4-FFF2-40B4-BE49-F238E27FC236}">
                <a16:creationId xmlns:a16="http://schemas.microsoft.com/office/drawing/2014/main" id="{2060A702-2E1B-F2B0-91FE-ED9BE5B51F26}"/>
              </a:ext>
            </a:extLst>
          </p:cNvPr>
          <p:cNvSpPr>
            <a:spLocks noGrp="1"/>
          </p:cNvSpPr>
          <p:nvPr>
            <p:ph type="body" sz="quarter" idx="16"/>
          </p:nvPr>
        </p:nvSpPr>
        <p:spPr>
          <a:xfrm>
            <a:off x="584200" y="1594155"/>
            <a:ext cx="3289300" cy="2769989"/>
          </a:xfrm>
        </p:spPr>
        <p:txBody>
          <a:bodyPr>
            <a:normAutofit lnSpcReduction="10000"/>
          </a:bodyPr>
          <a:lstStyle/>
          <a:p>
            <a:pPr marL="228600" indent="-228600">
              <a:spcAft>
                <a:spcPts val="1200"/>
              </a:spcAft>
              <a:buFont typeface="Arial" panose="020B0604020202020204" pitchFamily="34" charset="0"/>
              <a:buChar char="•"/>
            </a:pPr>
            <a:r>
              <a:rPr lang="en-US" sz="2000" dirty="0">
                <a:latin typeface="+mn-lt"/>
              </a:rPr>
              <a:t>Owned by cloud services or hosting provider.</a:t>
            </a:r>
          </a:p>
          <a:p>
            <a:pPr marL="228600" indent="-228600">
              <a:spcAft>
                <a:spcPts val="1200"/>
              </a:spcAft>
              <a:buFont typeface="Arial" panose="020B0604020202020204" pitchFamily="34" charset="0"/>
              <a:buChar char="•"/>
            </a:pPr>
            <a:r>
              <a:rPr lang="en-US" sz="2000" dirty="0">
                <a:latin typeface="+mn-lt"/>
              </a:rPr>
              <a:t>Provides resources and services to multiple </a:t>
            </a:r>
            <a:r>
              <a:rPr lang="en-US" sz="2000">
                <a:latin typeface="+mn-lt"/>
              </a:rPr>
              <a:t>organizations and </a:t>
            </a:r>
            <a:r>
              <a:rPr lang="en-US" sz="2000" dirty="0">
                <a:latin typeface="+mn-lt"/>
              </a:rPr>
              <a:t>users.</a:t>
            </a:r>
          </a:p>
          <a:p>
            <a:pPr marL="228600" indent="-228600">
              <a:spcAft>
                <a:spcPts val="1200"/>
              </a:spcAft>
              <a:buFont typeface="Arial" panose="020B0604020202020204" pitchFamily="34" charset="0"/>
              <a:buChar char="•"/>
            </a:pPr>
            <a:r>
              <a:rPr lang="en-US" sz="2000" dirty="0">
                <a:latin typeface="+mn-lt"/>
              </a:rPr>
              <a:t>Accessed via secure network connection (typically </a:t>
            </a:r>
            <a:r>
              <a:rPr lang="en-US" sz="2000">
                <a:latin typeface="+mn-lt"/>
              </a:rPr>
              <a:t>over the internet</a:t>
            </a:r>
            <a:r>
              <a:rPr lang="en-US" sz="2000" dirty="0">
                <a:latin typeface="+mn-lt"/>
              </a:rPr>
              <a:t>).</a:t>
            </a:r>
          </a:p>
        </p:txBody>
      </p:sp>
      <p:pic>
        <p:nvPicPr>
          <p:cNvPr id="12" name="Picture Placeholder 11" descr="Multiple hands hold data up to servers in the clouds.">
            <a:extLst>
              <a:ext uri="{FF2B5EF4-FFF2-40B4-BE49-F238E27FC236}">
                <a16:creationId xmlns:a16="http://schemas.microsoft.com/office/drawing/2014/main" id="{292D9EE7-2B7D-0F7F-E5EB-9499F60BBCC2}"/>
              </a:ext>
              <a:ext uri="{C183D7F6-B498-43B3-948B-1728B52AA6E4}">
                <adec:decorative xmlns:adec="http://schemas.microsoft.com/office/drawing/2017/decorative" val="0"/>
              </a:ext>
            </a:extLst>
          </p:cNvPr>
          <p:cNvPicPr>
            <a:picLocks noGrp="1" noChangeAspect="1"/>
          </p:cNvPicPr>
          <p:nvPr>
            <p:ph type="pic" sz="quarter" idx="20"/>
          </p:nvPr>
        </p:nvPicPr>
        <p:blipFill rotWithShape="1">
          <a:blip r:embed="rId3">
            <a:extLst>
              <a:ext uri="{28A0092B-C50C-407E-A947-70E740481C1C}">
                <a14:useLocalDpi xmlns:a14="http://schemas.microsoft.com/office/drawing/2010/main" val="0"/>
              </a:ext>
            </a:extLst>
          </a:blip>
          <a:srcRect l="-19535" t="-20303" r="-19535" b="-20303"/>
          <a:stretch/>
        </p:blipFill>
        <p:spPr>
          <a:xfrm>
            <a:off x="4064000" y="1581150"/>
            <a:ext cx="7535863" cy="4430713"/>
          </a:xfrm>
          <a:prstGeom prst="rect">
            <a:avLst/>
          </a:prstGeom>
          <a:noFill/>
          <a:ln w="19050">
            <a:solidFill>
              <a:schemeClr val="accent4"/>
            </a:solidFill>
          </a:ln>
        </p:spPr>
      </p:pic>
      <p:sp>
        <p:nvSpPr>
          <p:cNvPr id="13" name="Footer Placeholder 12">
            <a:extLst>
              <a:ext uri="{FF2B5EF4-FFF2-40B4-BE49-F238E27FC236}">
                <a16:creationId xmlns:a16="http://schemas.microsoft.com/office/drawing/2014/main" id="{16165264-67FC-15D6-E203-409E758B8086}"/>
              </a:ext>
            </a:extLst>
          </p:cNvPr>
          <p:cNvSpPr>
            <a:spLocks noGrp="1"/>
          </p:cNvSpPr>
          <p:nvPr>
            <p:ph type="ftr" sz="quarter" idx="3"/>
          </p:nvPr>
        </p:nvSpPr>
        <p:spPr/>
        <p:txBody>
          <a:bodyPr/>
          <a:lstStyle/>
          <a:p>
            <a:pPr defTabSz="914367">
              <a:defRPr/>
            </a:pPr>
            <a:r>
              <a:rPr lang="en-US" dirty="0">
                <a:solidFill>
                  <a:srgbClr val="000000"/>
                </a:solidFill>
              </a:rPr>
              <a:t>© Copyright Microsoft Corporation. All rights reserved.</a:t>
            </a:r>
          </a:p>
        </p:txBody>
      </p:sp>
    </p:spTree>
    <p:extLst>
      <p:ext uri="{BB962C8B-B14F-4D97-AF65-F5344CB8AC3E}">
        <p14:creationId xmlns:p14="http://schemas.microsoft.com/office/powerpoint/2010/main" val="309643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7DB7452-CCD5-7000-9ED8-2B97B7565C96}"/>
              </a:ext>
            </a:extLst>
          </p:cNvPr>
          <p:cNvSpPr>
            <a:spLocks noGrp="1"/>
          </p:cNvSpPr>
          <p:nvPr>
            <p:ph type="title"/>
          </p:nvPr>
        </p:nvSpPr>
        <p:spPr/>
        <p:txBody>
          <a:bodyPr>
            <a:normAutofit fontScale="90000"/>
          </a:bodyPr>
          <a:lstStyle/>
          <a:p>
            <a:r>
              <a:rPr lang="en-US" dirty="0">
                <a:solidFill>
                  <a:srgbClr val="303030"/>
                </a:solidFill>
                <a:latin typeface="Segoe UI Semibold (Headings)"/>
              </a:rPr>
              <a:t>Hybrid cloud</a:t>
            </a:r>
            <a:endParaRPr lang="en-US" dirty="0"/>
          </a:p>
        </p:txBody>
      </p:sp>
      <p:pic>
        <p:nvPicPr>
          <p:cNvPr id="12" name="Picture Placeholder 11" descr="The public cloud image and private cloud image are connected with a plus sign, demonstrating that a hybrid cloud is a combination of the two.">
            <a:extLst>
              <a:ext uri="{FF2B5EF4-FFF2-40B4-BE49-F238E27FC236}">
                <a16:creationId xmlns:a16="http://schemas.microsoft.com/office/drawing/2014/main" id="{82CE542A-F0AF-D7B4-7A47-48DD4BF3E717}"/>
              </a:ext>
            </a:extLst>
          </p:cNvPr>
          <p:cNvPicPr>
            <a:picLocks noGrp="1" noChangeAspect="1"/>
          </p:cNvPicPr>
          <p:nvPr>
            <p:ph type="pic" sz="quarter" idx="21"/>
          </p:nvPr>
        </p:nvPicPr>
        <p:blipFill rotWithShape="1">
          <a:blip r:embed="rId3">
            <a:extLst>
              <a:ext uri="{28A0092B-C50C-407E-A947-70E740481C1C}">
                <a14:useLocalDpi xmlns:a14="http://schemas.microsoft.com/office/drawing/2010/main" val="0"/>
              </a:ext>
            </a:extLst>
          </a:blip>
          <a:srcRect l="-44171" t="-211" r="-44171" b="-211"/>
          <a:stretch/>
        </p:blipFill>
        <p:spPr>
          <a:xfrm>
            <a:off x="0" y="1152525"/>
            <a:ext cx="12192000" cy="3444875"/>
          </a:xfrm>
          <a:prstGeom prst="rect">
            <a:avLst/>
          </a:prstGeom>
          <a:solidFill>
            <a:schemeClr val="bg1"/>
          </a:solidFill>
          <a:ln w="19050">
            <a:solidFill>
              <a:schemeClr val="accent4"/>
            </a:solidFill>
          </a:ln>
        </p:spPr>
      </p:pic>
      <p:sp>
        <p:nvSpPr>
          <p:cNvPr id="9" name="Text Placeholder 8">
            <a:extLst>
              <a:ext uri="{FF2B5EF4-FFF2-40B4-BE49-F238E27FC236}">
                <a16:creationId xmlns:a16="http://schemas.microsoft.com/office/drawing/2014/main" id="{3BA639F9-40A9-E90F-85D5-7F33E4F00E44}"/>
              </a:ext>
            </a:extLst>
          </p:cNvPr>
          <p:cNvSpPr>
            <a:spLocks noGrp="1"/>
          </p:cNvSpPr>
          <p:nvPr>
            <p:ph type="body" sz="quarter" idx="15"/>
          </p:nvPr>
        </p:nvSpPr>
        <p:spPr>
          <a:xfrm>
            <a:off x="586390" y="4978881"/>
            <a:ext cx="10854380" cy="615553"/>
          </a:xfrm>
        </p:spPr>
        <p:txBody>
          <a:bodyPr/>
          <a:lstStyle/>
          <a:p>
            <a:pPr marL="0" indent="0">
              <a:buNone/>
            </a:pPr>
            <a:r>
              <a:rPr lang="en-US" sz="2000" dirty="0"/>
              <a:t>Combines </a:t>
            </a:r>
            <a:r>
              <a:rPr lang="en-US" sz="2000" b="1" dirty="0"/>
              <a:t>public</a:t>
            </a:r>
            <a:r>
              <a:rPr lang="en-US" sz="2000" dirty="0"/>
              <a:t> and </a:t>
            </a:r>
            <a:r>
              <a:rPr lang="en-US" sz="2000" b="1" dirty="0"/>
              <a:t>private</a:t>
            </a:r>
            <a:r>
              <a:rPr lang="en-US" sz="2000" dirty="0"/>
              <a:t> clouds to allow applications to run in the most appropriate location.</a:t>
            </a:r>
          </a:p>
        </p:txBody>
      </p:sp>
      <p:sp>
        <p:nvSpPr>
          <p:cNvPr id="13" name="Footer Placeholder 12">
            <a:extLst>
              <a:ext uri="{FF2B5EF4-FFF2-40B4-BE49-F238E27FC236}">
                <a16:creationId xmlns:a16="http://schemas.microsoft.com/office/drawing/2014/main" id="{F9151EBE-CF2E-7408-EF64-0F0E18DCFE75}"/>
              </a:ext>
            </a:extLst>
          </p:cNvPr>
          <p:cNvSpPr>
            <a:spLocks noGrp="1"/>
          </p:cNvSpPr>
          <p:nvPr>
            <p:ph type="ftr" sz="quarter" idx="3"/>
          </p:nvPr>
        </p:nvSpPr>
        <p:spPr/>
        <p:txBody>
          <a:bodyPr/>
          <a:lstStyle/>
          <a:p>
            <a:pPr defTabSz="914367">
              <a:defRPr/>
            </a:pPr>
            <a:r>
              <a:rPr lang="en-US" dirty="0">
                <a:solidFill>
                  <a:srgbClr val="000000"/>
                </a:solidFill>
              </a:rPr>
              <a:t>© Copyright Microsoft Corporation. All rights reserved.</a:t>
            </a:r>
          </a:p>
        </p:txBody>
      </p:sp>
    </p:spTree>
    <p:extLst>
      <p:ext uri="{BB962C8B-B14F-4D97-AF65-F5344CB8AC3E}">
        <p14:creationId xmlns:p14="http://schemas.microsoft.com/office/powerpoint/2010/main" val="3382167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467633" y="402385"/>
            <a:ext cx="9144000" cy="1133157"/>
          </a:xfrm>
        </p:spPr>
        <p:txBody>
          <a:bodyPr>
            <a:normAutofit fontScale="90000"/>
          </a:bodyPr>
          <a:lstStyle/>
          <a:p>
            <a:r>
              <a:rPr lang="hu-HU" b="1" dirty="0"/>
              <a:t>D</a:t>
            </a:r>
            <a:r>
              <a:rPr lang="en-US" b="1" dirty="0" err="1"/>
              <a:t>eployment</a:t>
            </a:r>
            <a:r>
              <a:rPr lang="en-US" b="1" dirty="0"/>
              <a:t> models for cloud computing</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1467633" y="1747798"/>
            <a:ext cx="9144000" cy="4301855"/>
          </a:xfrm>
        </p:spPr>
        <p:txBody>
          <a:bodyPr>
            <a:normAutofit/>
          </a:bodyPr>
          <a:lstStyle/>
          <a:p>
            <a:pPr algn="l"/>
            <a:endParaRPr lang="hu-HU" dirty="0"/>
          </a:p>
        </p:txBody>
      </p:sp>
      <p:pic>
        <p:nvPicPr>
          <p:cNvPr id="6" name="Kép 5">
            <a:extLst>
              <a:ext uri="{FF2B5EF4-FFF2-40B4-BE49-F238E27FC236}">
                <a16:creationId xmlns:a16="http://schemas.microsoft.com/office/drawing/2014/main" id="{361A0FFC-9269-2EE9-4818-0992A3B578DD}"/>
              </a:ext>
            </a:extLst>
          </p:cNvPr>
          <p:cNvPicPr>
            <a:picLocks noChangeAspect="1"/>
          </p:cNvPicPr>
          <p:nvPr/>
        </p:nvPicPr>
        <p:blipFill>
          <a:blip r:embed="rId3"/>
          <a:stretch>
            <a:fillRect/>
          </a:stretch>
        </p:blipFill>
        <p:spPr>
          <a:xfrm>
            <a:off x="876300" y="1574956"/>
            <a:ext cx="10439400" cy="4533900"/>
          </a:xfrm>
          <a:prstGeom prst="rect">
            <a:avLst/>
          </a:prstGeom>
        </p:spPr>
      </p:pic>
    </p:spTree>
    <p:extLst>
      <p:ext uri="{BB962C8B-B14F-4D97-AF65-F5344CB8AC3E}">
        <p14:creationId xmlns:p14="http://schemas.microsoft.com/office/powerpoint/2010/main" val="1372763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524E909-BB9C-73C6-6C1A-2095E50C3296}"/>
              </a:ext>
            </a:extLst>
          </p:cNvPr>
          <p:cNvSpPr>
            <a:spLocks noGrp="1"/>
          </p:cNvSpPr>
          <p:nvPr>
            <p:ph type="title"/>
          </p:nvPr>
        </p:nvSpPr>
        <p:spPr/>
        <p:txBody>
          <a:bodyPr>
            <a:normAutofit fontScale="90000"/>
          </a:bodyPr>
          <a:lstStyle/>
          <a:p>
            <a:r>
              <a:rPr lang="en-US" dirty="0"/>
              <a:t>Compare </a:t>
            </a:r>
            <a:r>
              <a:rPr lang="en-US" dirty="0" err="1"/>
              <a:t>CapEx</a:t>
            </a:r>
            <a:r>
              <a:rPr lang="en-US" dirty="0"/>
              <a:t> vs. </a:t>
            </a:r>
            <a:r>
              <a:rPr lang="en-US" dirty="0" err="1"/>
              <a:t>OpEx</a:t>
            </a:r>
            <a:endParaRPr lang="en-US" dirty="0"/>
          </a:p>
        </p:txBody>
      </p:sp>
      <p:sp>
        <p:nvSpPr>
          <p:cNvPr id="7" name="Text Placeholder 6">
            <a:extLst>
              <a:ext uri="{FF2B5EF4-FFF2-40B4-BE49-F238E27FC236}">
                <a16:creationId xmlns:a16="http://schemas.microsoft.com/office/drawing/2014/main" id="{9C53F720-CF0F-546E-BBC8-8BA717CC93C9}"/>
              </a:ext>
            </a:extLst>
          </p:cNvPr>
          <p:cNvSpPr>
            <a:spLocks noGrp="1"/>
          </p:cNvSpPr>
          <p:nvPr>
            <p:ph type="body" sz="quarter" idx="16"/>
          </p:nvPr>
        </p:nvSpPr>
        <p:spPr>
          <a:xfrm>
            <a:off x="584200" y="1594155"/>
            <a:ext cx="5219700" cy="338554"/>
          </a:xfrm>
        </p:spPr>
        <p:txBody>
          <a:bodyPr>
            <a:normAutofit fontScale="92500" lnSpcReduction="20000"/>
          </a:bodyPr>
          <a:lstStyle/>
          <a:p>
            <a:r>
              <a:rPr lang="en-US" sz="2200" dirty="0"/>
              <a:t>Capital expenditure (</a:t>
            </a:r>
            <a:r>
              <a:rPr lang="en-US" sz="2200" dirty="0" err="1"/>
              <a:t>CapEx</a:t>
            </a:r>
            <a:r>
              <a:rPr lang="en-US" sz="2200" dirty="0"/>
              <a:t>)</a:t>
            </a:r>
          </a:p>
        </p:txBody>
      </p:sp>
      <p:sp>
        <p:nvSpPr>
          <p:cNvPr id="6" name="Text Placeholder 5">
            <a:extLst>
              <a:ext uri="{FF2B5EF4-FFF2-40B4-BE49-F238E27FC236}">
                <a16:creationId xmlns:a16="http://schemas.microsoft.com/office/drawing/2014/main" id="{9B595DF6-683E-AAAA-1723-9BFE35123FFC}"/>
              </a:ext>
            </a:extLst>
          </p:cNvPr>
          <p:cNvSpPr>
            <a:spLocks noGrp="1"/>
          </p:cNvSpPr>
          <p:nvPr>
            <p:ph type="body" sz="quarter" idx="15"/>
          </p:nvPr>
        </p:nvSpPr>
        <p:spPr>
          <a:xfrm>
            <a:off x="586390" y="2085764"/>
            <a:ext cx="4987096" cy="1261884"/>
          </a:xfrm>
        </p:spPr>
        <p:txBody>
          <a:bodyPr/>
          <a:lstStyle/>
          <a:p>
            <a:pPr marL="228600" indent="-228600">
              <a:spcBef>
                <a:spcPts val="0"/>
              </a:spcBef>
              <a:spcAft>
                <a:spcPts val="1200"/>
              </a:spcAft>
            </a:pPr>
            <a:r>
              <a:rPr lang="en-US" sz="1800" dirty="0"/>
              <a:t>The upfront spending of money on physical infrastructure.</a:t>
            </a:r>
          </a:p>
          <a:p>
            <a:pPr marL="228600" indent="-228600">
              <a:spcBef>
                <a:spcPts val="0"/>
              </a:spcBef>
              <a:spcAft>
                <a:spcPts val="1200"/>
              </a:spcAft>
            </a:pPr>
            <a:r>
              <a:rPr lang="en-US" sz="1800" dirty="0"/>
              <a:t>Costs from </a:t>
            </a:r>
            <a:r>
              <a:rPr lang="en-US" sz="1800" dirty="0" err="1"/>
              <a:t>CapEx</a:t>
            </a:r>
            <a:r>
              <a:rPr lang="en-US" sz="1800" dirty="0"/>
              <a:t> have a value that reduces over time.</a:t>
            </a:r>
          </a:p>
        </p:txBody>
      </p:sp>
      <p:sp>
        <p:nvSpPr>
          <p:cNvPr id="8" name="Text Placeholder 7">
            <a:extLst>
              <a:ext uri="{FF2B5EF4-FFF2-40B4-BE49-F238E27FC236}">
                <a16:creationId xmlns:a16="http://schemas.microsoft.com/office/drawing/2014/main" id="{FEA4416E-02E9-1C52-3091-510548D0487F}"/>
              </a:ext>
            </a:extLst>
          </p:cNvPr>
          <p:cNvSpPr>
            <a:spLocks noGrp="1"/>
          </p:cNvSpPr>
          <p:nvPr>
            <p:ph type="body" sz="quarter" idx="19"/>
          </p:nvPr>
        </p:nvSpPr>
        <p:spPr>
          <a:xfrm>
            <a:off x="6244220" y="1594155"/>
            <a:ext cx="5219700" cy="338554"/>
          </a:xfrm>
        </p:spPr>
        <p:txBody>
          <a:bodyPr>
            <a:normAutofit fontScale="92500" lnSpcReduction="20000"/>
          </a:bodyPr>
          <a:lstStyle/>
          <a:p>
            <a:r>
              <a:rPr lang="en-US" sz="2200" dirty="0"/>
              <a:t>Operational expenditure (</a:t>
            </a:r>
            <a:r>
              <a:rPr lang="en-US" sz="2200" dirty="0" err="1"/>
              <a:t>OpEx</a:t>
            </a:r>
            <a:r>
              <a:rPr lang="en-US" sz="2200" dirty="0"/>
              <a:t>)</a:t>
            </a:r>
          </a:p>
        </p:txBody>
      </p:sp>
      <p:sp>
        <p:nvSpPr>
          <p:cNvPr id="9" name="Text Placeholder 8">
            <a:extLst>
              <a:ext uri="{FF2B5EF4-FFF2-40B4-BE49-F238E27FC236}">
                <a16:creationId xmlns:a16="http://schemas.microsoft.com/office/drawing/2014/main" id="{8E624673-7BFE-0FCC-9002-3B4B5DFD1C9B}"/>
              </a:ext>
            </a:extLst>
          </p:cNvPr>
          <p:cNvSpPr>
            <a:spLocks noGrp="1"/>
          </p:cNvSpPr>
          <p:nvPr>
            <p:ph type="body" sz="quarter" idx="20"/>
          </p:nvPr>
        </p:nvSpPr>
        <p:spPr>
          <a:xfrm>
            <a:off x="6253664" y="2085764"/>
            <a:ext cx="5187106" cy="984885"/>
          </a:xfrm>
        </p:spPr>
        <p:txBody>
          <a:bodyPr/>
          <a:lstStyle/>
          <a:p>
            <a:pPr marL="228600" indent="-228600">
              <a:spcBef>
                <a:spcPts val="0"/>
              </a:spcBef>
              <a:spcAft>
                <a:spcPts val="1200"/>
              </a:spcAft>
            </a:pPr>
            <a:r>
              <a:rPr lang="en-US" sz="1800" dirty="0"/>
              <a:t>Spend on products and services as needed, </a:t>
            </a:r>
            <a:br>
              <a:rPr lang="en-US" sz="1800" dirty="0"/>
            </a:br>
            <a:r>
              <a:rPr lang="en-US" sz="1800" dirty="0"/>
              <a:t>pay-as-you-go. </a:t>
            </a:r>
          </a:p>
          <a:p>
            <a:pPr marL="228600" indent="-228600">
              <a:spcBef>
                <a:spcPts val="0"/>
              </a:spcBef>
              <a:spcAft>
                <a:spcPts val="1200"/>
              </a:spcAft>
            </a:pPr>
            <a:r>
              <a:rPr lang="en-US" sz="1800" dirty="0"/>
              <a:t>Get billed immediately.</a:t>
            </a:r>
          </a:p>
        </p:txBody>
      </p:sp>
      <p:pic>
        <p:nvPicPr>
          <p:cNvPr id="11" name="Picture 10" descr="Two sided graphic to show a larger dollar bill on the left, and several smaller dollar bills on the right.  This represents that CapEx (left) usually results in large bulk expenses; while OpEx (right) results in savings and many smaller expenses.">
            <a:extLst>
              <a:ext uri="{FF2B5EF4-FFF2-40B4-BE49-F238E27FC236}">
                <a16:creationId xmlns:a16="http://schemas.microsoft.com/office/drawing/2014/main" id="{0EA2DEDF-0035-4D5D-A0AD-40E5D03FD255}"/>
              </a:ext>
            </a:extLst>
          </p:cNvPr>
          <p:cNvPicPr>
            <a:picLocks/>
          </p:cNvPicPr>
          <p:nvPr/>
        </p:nvPicPr>
        <p:blipFill rotWithShape="1">
          <a:blip r:embed="rId3"/>
          <a:srcRect l="-11703" t="-11962" r="-11703" b="-11962"/>
          <a:stretch/>
        </p:blipFill>
        <p:spPr>
          <a:xfrm>
            <a:off x="586389" y="3624263"/>
            <a:ext cx="11013473" cy="2286000"/>
          </a:xfrm>
          <a:prstGeom prst="rect">
            <a:avLst/>
          </a:prstGeom>
          <a:ln w="19050">
            <a:solidFill>
              <a:schemeClr val="accent4"/>
            </a:solidFill>
          </a:ln>
        </p:spPr>
      </p:pic>
      <p:sp>
        <p:nvSpPr>
          <p:cNvPr id="14" name="Footer Placeholder 13">
            <a:extLst>
              <a:ext uri="{FF2B5EF4-FFF2-40B4-BE49-F238E27FC236}">
                <a16:creationId xmlns:a16="http://schemas.microsoft.com/office/drawing/2014/main" id="{027164DF-E727-B206-DAC6-E02B2F394EB0}"/>
              </a:ext>
            </a:extLst>
          </p:cNvPr>
          <p:cNvSpPr>
            <a:spLocks noGrp="1"/>
          </p:cNvSpPr>
          <p:nvPr>
            <p:ph type="ftr" sz="quarter" idx="3"/>
          </p:nvPr>
        </p:nvSpPr>
        <p:spPr/>
        <p:txBody>
          <a:bodyPr/>
          <a:lstStyle/>
          <a:p>
            <a:pPr defTabSz="914367">
              <a:defRPr/>
            </a:pPr>
            <a:r>
              <a:rPr lang="en-US" dirty="0">
                <a:solidFill>
                  <a:srgbClr val="000000"/>
                </a:solidFill>
              </a:rPr>
              <a:t>© Copyright Microsoft Corporation. All rights reserved.</a:t>
            </a:r>
          </a:p>
        </p:txBody>
      </p:sp>
    </p:spTree>
    <p:extLst>
      <p:ext uri="{BB962C8B-B14F-4D97-AF65-F5344CB8AC3E}">
        <p14:creationId xmlns:p14="http://schemas.microsoft.com/office/powerpoint/2010/main" val="3254762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467633" y="55881"/>
            <a:ext cx="9144000" cy="1133157"/>
          </a:xfrm>
        </p:spPr>
        <p:txBody>
          <a:bodyPr>
            <a:normAutofit/>
          </a:bodyPr>
          <a:lstStyle/>
          <a:p>
            <a:r>
              <a:rPr lang="hu-HU" b="1" dirty="0" err="1"/>
              <a:t>Consumption-based</a:t>
            </a:r>
            <a:r>
              <a:rPr lang="hu-HU" b="1" dirty="0"/>
              <a:t> </a:t>
            </a:r>
            <a:r>
              <a:rPr lang="hu-HU" b="1" dirty="0" err="1"/>
              <a:t>model</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1467633" y="1278072"/>
            <a:ext cx="9144000" cy="5298092"/>
          </a:xfrm>
        </p:spPr>
        <p:txBody>
          <a:bodyPr>
            <a:normAutofit fontScale="92500" lnSpcReduction="20000"/>
          </a:bodyPr>
          <a:lstStyle/>
          <a:p>
            <a:pPr algn="just">
              <a:lnSpc>
                <a:spcPct val="100000"/>
              </a:lnSpc>
            </a:pPr>
            <a:r>
              <a:rPr lang="hu-HU" sz="3200" dirty="0"/>
              <a:t>E</a:t>
            </a:r>
            <a:r>
              <a:rPr lang="en-US" sz="3200" dirty="0" err="1"/>
              <a:t>nd</a:t>
            </a:r>
            <a:r>
              <a:rPr lang="en-US" sz="3200" dirty="0"/>
              <a:t> users only pay for the resources that they use. Whatever they use is what they pay for.</a:t>
            </a:r>
            <a:endParaRPr lang="hu-HU" sz="3200" dirty="0"/>
          </a:p>
          <a:p>
            <a:pPr algn="just">
              <a:lnSpc>
                <a:spcPct val="100000"/>
              </a:lnSpc>
            </a:pPr>
            <a:endParaRPr lang="hu-HU" sz="3200" dirty="0"/>
          </a:p>
          <a:p>
            <a:pPr algn="just">
              <a:lnSpc>
                <a:spcPct val="100000"/>
              </a:lnSpc>
            </a:pPr>
            <a:r>
              <a:rPr lang="hu-HU" sz="3200" b="1" dirty="0" err="1"/>
              <a:t>Advantages</a:t>
            </a:r>
            <a:r>
              <a:rPr lang="hu-HU" sz="3200" b="1" dirty="0"/>
              <a:t>:</a:t>
            </a:r>
          </a:p>
          <a:p>
            <a:pPr marL="342900" indent="-342900" algn="just">
              <a:lnSpc>
                <a:spcPct val="100000"/>
              </a:lnSpc>
              <a:buFont typeface="Arial" panose="020B0604020202020204" pitchFamily="34" charset="0"/>
              <a:buChar char="•"/>
            </a:pPr>
            <a:r>
              <a:rPr lang="en-US" sz="3200" dirty="0"/>
              <a:t> No upfront costs.</a:t>
            </a:r>
          </a:p>
          <a:p>
            <a:pPr marL="342900" indent="-342900" algn="just">
              <a:lnSpc>
                <a:spcPct val="100000"/>
              </a:lnSpc>
              <a:buFont typeface="Arial" panose="020B0604020202020204" pitchFamily="34" charset="0"/>
              <a:buChar char="•"/>
            </a:pPr>
            <a:r>
              <a:rPr lang="en-US" sz="3200" dirty="0"/>
              <a:t> No need to purchase and manage costly infrastructure that users </a:t>
            </a:r>
            <a:r>
              <a:rPr lang="hu-HU" sz="3200" dirty="0"/>
              <a:t> </a:t>
            </a:r>
            <a:r>
              <a:rPr lang="en-US" sz="3200" dirty="0"/>
              <a:t>might not use to its fullest.</a:t>
            </a:r>
          </a:p>
          <a:p>
            <a:pPr marL="342900" indent="-342900" algn="just">
              <a:lnSpc>
                <a:spcPct val="100000"/>
              </a:lnSpc>
              <a:buFont typeface="Arial" panose="020B0604020202020204" pitchFamily="34" charset="0"/>
              <a:buChar char="•"/>
            </a:pPr>
            <a:r>
              <a:rPr lang="en-US" sz="3200" dirty="0"/>
              <a:t> </a:t>
            </a:r>
            <a:r>
              <a:rPr lang="hu-HU" sz="3200" dirty="0"/>
              <a:t>T</a:t>
            </a:r>
            <a:r>
              <a:rPr lang="en-US" sz="3200" dirty="0"/>
              <a:t>he ability to pay for additional resources when they are needed.</a:t>
            </a:r>
          </a:p>
          <a:p>
            <a:pPr marL="342900" indent="-342900" algn="just">
              <a:lnSpc>
                <a:spcPct val="100000"/>
              </a:lnSpc>
              <a:buFont typeface="Arial" panose="020B0604020202020204" pitchFamily="34" charset="0"/>
              <a:buChar char="•"/>
            </a:pPr>
            <a:r>
              <a:rPr lang="en-US" sz="3200" dirty="0"/>
              <a:t> The ability to stop paying for resources that are no longer needed.</a:t>
            </a:r>
            <a:endParaRPr lang="hu-HU" sz="3200" dirty="0"/>
          </a:p>
        </p:txBody>
      </p:sp>
    </p:spTree>
    <p:extLst>
      <p:ext uri="{BB962C8B-B14F-4D97-AF65-F5344CB8AC3E}">
        <p14:creationId xmlns:p14="http://schemas.microsoft.com/office/powerpoint/2010/main" val="10917497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06B422D-E1DF-3E3B-FA53-0EF2C1FC6F10}"/>
              </a:ext>
            </a:extLst>
          </p:cNvPr>
          <p:cNvSpPr>
            <a:spLocks noGrp="1"/>
          </p:cNvSpPr>
          <p:nvPr>
            <p:ph type="title"/>
          </p:nvPr>
        </p:nvSpPr>
        <p:spPr/>
        <p:txBody>
          <a:bodyPr/>
          <a:lstStyle/>
          <a:p>
            <a:r>
              <a:rPr lang="en-US" dirty="0">
                <a:cs typeface="Segoe UI"/>
              </a:rPr>
              <a:t>Cloud benefits</a:t>
            </a:r>
            <a:endParaRPr lang="en-US" dirty="0"/>
          </a:p>
        </p:txBody>
      </p:sp>
      <p:sp>
        <p:nvSpPr>
          <p:cNvPr id="7" name="Footer Placeholder 6">
            <a:extLst>
              <a:ext uri="{FF2B5EF4-FFF2-40B4-BE49-F238E27FC236}">
                <a16:creationId xmlns:a16="http://schemas.microsoft.com/office/drawing/2014/main" id="{4C330CD4-1019-7FA8-4388-4BD9358BD7D9}"/>
              </a:ext>
            </a:extLst>
          </p:cNvPr>
          <p:cNvSpPr>
            <a:spLocks noGrp="1"/>
          </p:cNvSpPr>
          <p:nvPr>
            <p:ph type="ftr" sz="quarter" idx="3"/>
          </p:nvPr>
        </p:nvSpPr>
        <p:spPr/>
        <p:txBody>
          <a:bodyPr/>
          <a:lstStyle/>
          <a:p>
            <a:pPr defTabSz="914367">
              <a:defRPr/>
            </a:pPr>
            <a:r>
              <a:rPr lang="en-US" dirty="0">
                <a:solidFill>
                  <a:srgbClr val="000000"/>
                </a:solidFill>
              </a:rPr>
              <a:t>© Copyright Microsoft Corporation. All rights reserved.</a:t>
            </a:r>
          </a:p>
        </p:txBody>
      </p:sp>
    </p:spTree>
    <p:extLst>
      <p:ext uri="{BB962C8B-B14F-4D97-AF65-F5344CB8AC3E}">
        <p14:creationId xmlns:p14="http://schemas.microsoft.com/office/powerpoint/2010/main" val="3339203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524000" y="488029"/>
            <a:ext cx="9144000" cy="1133157"/>
          </a:xfrm>
        </p:spPr>
        <p:txBody>
          <a:bodyPr>
            <a:normAutofit fontScale="90000"/>
          </a:bodyPr>
          <a:lstStyle/>
          <a:p>
            <a:r>
              <a:rPr lang="hu-HU" b="1" dirty="0" err="1"/>
              <a:t>Advantages</a:t>
            </a:r>
            <a:r>
              <a:rPr lang="hu-HU" b="1" dirty="0"/>
              <a:t> of </a:t>
            </a:r>
            <a:r>
              <a:rPr lang="hu-HU" b="1" dirty="0" err="1"/>
              <a:t>cloud</a:t>
            </a:r>
            <a:r>
              <a:rPr lang="hu-HU" b="1" dirty="0"/>
              <a:t> </a:t>
            </a:r>
            <a:r>
              <a:rPr lang="hu-HU" b="1" dirty="0" err="1"/>
              <a:t>computing</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244257" y="2255519"/>
            <a:ext cx="11624153" cy="4301855"/>
          </a:xfrm>
        </p:spPr>
        <p:txBody>
          <a:bodyPr>
            <a:normAutofit lnSpcReduction="10000"/>
          </a:bodyPr>
          <a:lstStyle/>
          <a:p>
            <a:pPr algn="just">
              <a:lnSpc>
                <a:spcPct val="110000"/>
              </a:lnSpc>
            </a:pPr>
            <a:r>
              <a:rPr lang="en-US" sz="3200" i="0" dirty="0">
                <a:solidFill>
                  <a:srgbClr val="171717"/>
                </a:solidFill>
                <a:effectLst/>
              </a:rPr>
              <a:t>When building or deploying a cloud application, two of the biggest considerations are uptime (or availability) and the ability to handle demand (or scale).</a:t>
            </a:r>
            <a:endParaRPr lang="hu-HU" sz="3200" i="0" dirty="0">
              <a:solidFill>
                <a:srgbClr val="171717"/>
              </a:solidFill>
              <a:effectLst/>
            </a:endParaRPr>
          </a:p>
          <a:p>
            <a:pPr algn="just">
              <a:lnSpc>
                <a:spcPct val="110000"/>
              </a:lnSpc>
            </a:pPr>
            <a:endParaRPr lang="hu-HU" sz="3200" i="0" dirty="0">
              <a:solidFill>
                <a:srgbClr val="171717"/>
              </a:solidFill>
              <a:effectLst/>
            </a:endParaRPr>
          </a:p>
          <a:p>
            <a:pPr marL="342900" indent="-342900" algn="just">
              <a:lnSpc>
                <a:spcPct val="110000"/>
              </a:lnSpc>
              <a:buFont typeface="Arial" panose="020B0604020202020204" pitchFamily="34" charset="0"/>
              <a:buChar char="•"/>
            </a:pPr>
            <a:r>
              <a:rPr lang="hu-HU" sz="3200" b="1" i="0" dirty="0" err="1">
                <a:solidFill>
                  <a:srgbClr val="171717"/>
                </a:solidFill>
                <a:effectLst/>
              </a:rPr>
              <a:t>High</a:t>
            </a:r>
            <a:r>
              <a:rPr lang="hu-HU" sz="3200" b="1" i="0" dirty="0">
                <a:solidFill>
                  <a:srgbClr val="171717"/>
                </a:solidFill>
                <a:effectLst/>
              </a:rPr>
              <a:t> </a:t>
            </a:r>
            <a:r>
              <a:rPr lang="hu-HU" sz="3200" b="1" i="0" dirty="0" err="1">
                <a:solidFill>
                  <a:srgbClr val="171717"/>
                </a:solidFill>
                <a:effectLst/>
              </a:rPr>
              <a:t>availability</a:t>
            </a:r>
            <a:r>
              <a:rPr lang="en-US" sz="3200" dirty="0"/>
              <a:t>: When you’re deploying an application, a service, or any IT resources, it’s important the resources are available when needed. High availability focuses on ensuring maximum availability, regardless of disruptions or events that may occur.</a:t>
            </a:r>
          </a:p>
          <a:p>
            <a:pPr algn="just">
              <a:lnSpc>
                <a:spcPct val="110000"/>
              </a:lnSpc>
            </a:pPr>
            <a:endParaRPr lang="en-US" dirty="0"/>
          </a:p>
        </p:txBody>
      </p:sp>
    </p:spTree>
    <p:extLst>
      <p:ext uri="{BB962C8B-B14F-4D97-AF65-F5344CB8AC3E}">
        <p14:creationId xmlns:p14="http://schemas.microsoft.com/office/powerpoint/2010/main" val="2846394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524000" y="488029"/>
            <a:ext cx="9144000" cy="1133157"/>
          </a:xfrm>
        </p:spPr>
        <p:txBody>
          <a:bodyPr>
            <a:normAutofit fontScale="90000"/>
          </a:bodyPr>
          <a:lstStyle/>
          <a:p>
            <a:r>
              <a:rPr lang="hu-HU" b="1" dirty="0" err="1"/>
              <a:t>Advantages</a:t>
            </a:r>
            <a:r>
              <a:rPr lang="hu-HU" b="1" dirty="0"/>
              <a:t> of </a:t>
            </a:r>
            <a:r>
              <a:rPr lang="hu-HU" b="1" dirty="0" err="1"/>
              <a:t>cloud</a:t>
            </a:r>
            <a:r>
              <a:rPr lang="hu-HU" b="1" dirty="0"/>
              <a:t> </a:t>
            </a:r>
            <a:r>
              <a:rPr lang="hu-HU" b="1" dirty="0" err="1"/>
              <a:t>computing</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244257" y="2255519"/>
            <a:ext cx="11624153" cy="4301855"/>
          </a:xfrm>
        </p:spPr>
        <p:txBody>
          <a:bodyPr>
            <a:normAutofit/>
          </a:bodyPr>
          <a:lstStyle/>
          <a:p>
            <a:pPr algn="just">
              <a:lnSpc>
                <a:spcPct val="110000"/>
              </a:lnSpc>
            </a:pPr>
            <a:endParaRPr lang="hu-HU" sz="3600" i="0" dirty="0">
              <a:solidFill>
                <a:srgbClr val="171717"/>
              </a:solidFill>
              <a:effectLst/>
            </a:endParaRPr>
          </a:p>
          <a:p>
            <a:pPr marL="342900" indent="-342900" algn="just">
              <a:lnSpc>
                <a:spcPct val="110000"/>
              </a:lnSpc>
              <a:buFont typeface="Arial" panose="020B0604020202020204" pitchFamily="34" charset="0"/>
              <a:buChar char="•"/>
            </a:pPr>
            <a:r>
              <a:rPr lang="hu-HU" sz="3600" b="1" i="0" dirty="0" err="1">
                <a:solidFill>
                  <a:srgbClr val="171717"/>
                </a:solidFill>
                <a:effectLst/>
              </a:rPr>
              <a:t>Scalability</a:t>
            </a:r>
            <a:r>
              <a:rPr lang="en-US" sz="3600" dirty="0"/>
              <a:t>: </a:t>
            </a:r>
            <a:r>
              <a:rPr lang="en-US" sz="3600" b="0" i="0" dirty="0">
                <a:solidFill>
                  <a:srgbClr val="161616"/>
                </a:solidFill>
                <a:effectLst/>
                <a:latin typeface="Segoe UI" panose="020B0502040204020203" pitchFamily="34" charset="0"/>
              </a:rPr>
              <a:t>Scalability refers to the ability to adjust resources to meet demand</a:t>
            </a:r>
            <a:r>
              <a:rPr lang="en-US" sz="3600" dirty="0"/>
              <a:t>.</a:t>
            </a:r>
          </a:p>
          <a:p>
            <a:pPr algn="just">
              <a:lnSpc>
                <a:spcPct val="110000"/>
              </a:lnSpc>
            </a:pPr>
            <a:endParaRPr lang="en-US" sz="3600" dirty="0"/>
          </a:p>
        </p:txBody>
      </p:sp>
    </p:spTree>
    <p:extLst>
      <p:ext uri="{BB962C8B-B14F-4D97-AF65-F5344CB8AC3E}">
        <p14:creationId xmlns:p14="http://schemas.microsoft.com/office/powerpoint/2010/main" val="1175830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524000" y="488029"/>
            <a:ext cx="9144000" cy="1133157"/>
          </a:xfrm>
        </p:spPr>
        <p:txBody>
          <a:bodyPr>
            <a:normAutofit fontScale="90000"/>
          </a:bodyPr>
          <a:lstStyle/>
          <a:p>
            <a:r>
              <a:rPr lang="hu-HU" b="1" dirty="0" err="1"/>
              <a:t>Advantages</a:t>
            </a:r>
            <a:r>
              <a:rPr lang="hu-HU" b="1" dirty="0"/>
              <a:t> of </a:t>
            </a:r>
            <a:r>
              <a:rPr lang="hu-HU" b="1" dirty="0" err="1"/>
              <a:t>cloud</a:t>
            </a:r>
            <a:r>
              <a:rPr lang="hu-HU" b="1" dirty="0"/>
              <a:t> </a:t>
            </a:r>
            <a:r>
              <a:rPr lang="hu-HU" b="1" dirty="0" err="1"/>
              <a:t>computing</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244257" y="2255519"/>
            <a:ext cx="11624153" cy="4301855"/>
          </a:xfrm>
        </p:spPr>
        <p:txBody>
          <a:bodyPr>
            <a:normAutofit/>
          </a:bodyPr>
          <a:lstStyle/>
          <a:p>
            <a:pPr algn="just">
              <a:lnSpc>
                <a:spcPct val="110000"/>
              </a:lnSpc>
            </a:pPr>
            <a:endParaRPr lang="hu-HU" sz="3200" i="0" dirty="0">
              <a:solidFill>
                <a:srgbClr val="171717"/>
              </a:solidFill>
              <a:effectLst/>
            </a:endParaRPr>
          </a:p>
          <a:p>
            <a:pPr marL="342900" indent="-342900" algn="just">
              <a:lnSpc>
                <a:spcPct val="110000"/>
              </a:lnSpc>
              <a:buFont typeface="Arial" panose="020B0604020202020204" pitchFamily="34" charset="0"/>
              <a:buChar char="•"/>
            </a:pPr>
            <a:r>
              <a:rPr lang="hu-HU" sz="3200" b="1" i="0" dirty="0" err="1">
                <a:solidFill>
                  <a:srgbClr val="171717"/>
                </a:solidFill>
                <a:effectLst/>
              </a:rPr>
              <a:t>Vertical</a:t>
            </a:r>
            <a:r>
              <a:rPr lang="hu-HU" sz="3200" b="1" i="0" dirty="0">
                <a:solidFill>
                  <a:srgbClr val="171717"/>
                </a:solidFill>
                <a:effectLst/>
              </a:rPr>
              <a:t> </a:t>
            </a:r>
            <a:r>
              <a:rPr lang="hu-HU" sz="3200" b="1" i="0" dirty="0" err="1">
                <a:solidFill>
                  <a:srgbClr val="171717"/>
                </a:solidFill>
                <a:effectLst/>
              </a:rPr>
              <a:t>scaling</a:t>
            </a:r>
            <a:r>
              <a:rPr lang="en-US" sz="3200" dirty="0"/>
              <a:t>: </a:t>
            </a:r>
            <a:r>
              <a:rPr lang="en-US" sz="3200" b="0" i="0" dirty="0">
                <a:solidFill>
                  <a:srgbClr val="161616"/>
                </a:solidFill>
                <a:effectLst/>
                <a:latin typeface="Segoe UI" panose="020B0502040204020203" pitchFamily="34" charset="0"/>
              </a:rPr>
              <a:t>you could vertically scale up to add more CPUs or RAM to the virtual machine</a:t>
            </a:r>
            <a:r>
              <a:rPr lang="en-US" sz="3200" dirty="0"/>
              <a:t>.</a:t>
            </a:r>
            <a:endParaRPr lang="hu-HU" sz="3200" dirty="0"/>
          </a:p>
          <a:p>
            <a:pPr marL="342900" indent="-342900" algn="just">
              <a:lnSpc>
                <a:spcPct val="110000"/>
              </a:lnSpc>
              <a:buFont typeface="Arial" panose="020B0604020202020204" pitchFamily="34" charset="0"/>
              <a:buChar char="•"/>
            </a:pPr>
            <a:endParaRPr lang="hu-HU" sz="3200" dirty="0"/>
          </a:p>
          <a:p>
            <a:pPr marL="342900" indent="-342900" algn="just">
              <a:lnSpc>
                <a:spcPct val="110000"/>
              </a:lnSpc>
              <a:buFont typeface="Arial" panose="020B0604020202020204" pitchFamily="34" charset="0"/>
              <a:buChar char="•"/>
            </a:pPr>
            <a:r>
              <a:rPr lang="en-US" sz="3200" b="1" dirty="0"/>
              <a:t>Horizontal scaling</a:t>
            </a:r>
            <a:r>
              <a:rPr lang="hu-HU" sz="3200" b="1" dirty="0"/>
              <a:t>: </a:t>
            </a:r>
            <a:r>
              <a:rPr lang="en-US" sz="3200" dirty="0"/>
              <a:t>you could add additional virtual machines or containers, scaling out</a:t>
            </a:r>
            <a:r>
              <a:rPr lang="hu-HU" sz="3200" dirty="0"/>
              <a:t>.</a:t>
            </a:r>
            <a:endParaRPr lang="en-US" sz="3200" dirty="0"/>
          </a:p>
          <a:p>
            <a:pPr algn="just">
              <a:lnSpc>
                <a:spcPct val="110000"/>
              </a:lnSpc>
            </a:pPr>
            <a:endParaRPr lang="en-US" sz="3200" dirty="0"/>
          </a:p>
        </p:txBody>
      </p:sp>
    </p:spTree>
    <p:extLst>
      <p:ext uri="{BB962C8B-B14F-4D97-AF65-F5344CB8AC3E}">
        <p14:creationId xmlns:p14="http://schemas.microsoft.com/office/powerpoint/2010/main" val="5608922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9911" y="3384610"/>
            <a:ext cx="6345239" cy="615553"/>
          </a:xfrm>
        </p:spPr>
        <p:txBody>
          <a:bodyPr/>
          <a:lstStyle/>
          <a:p>
            <a:r>
              <a:rPr lang="en-US" dirty="0"/>
              <a:t>Cloud computing</a:t>
            </a:r>
          </a:p>
        </p:txBody>
      </p:sp>
      <p:sp>
        <p:nvSpPr>
          <p:cNvPr id="9" name="Footer Placeholder 8">
            <a:extLst>
              <a:ext uri="{FF2B5EF4-FFF2-40B4-BE49-F238E27FC236}">
                <a16:creationId xmlns:a16="http://schemas.microsoft.com/office/drawing/2014/main" id="{A80F53DD-CAD4-F74B-1E74-DA53C42E5F3C}"/>
              </a:ext>
            </a:extLst>
          </p:cNvPr>
          <p:cNvSpPr>
            <a:spLocks noGrp="1"/>
          </p:cNvSpPr>
          <p:nvPr>
            <p:ph type="ftr" sz="quarter" idx="3"/>
          </p:nvPr>
        </p:nvSpPr>
        <p:spPr/>
        <p:txBody>
          <a:body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1761908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524000" y="488029"/>
            <a:ext cx="9144000" cy="1133157"/>
          </a:xfrm>
        </p:spPr>
        <p:txBody>
          <a:bodyPr>
            <a:normAutofit fontScale="90000"/>
          </a:bodyPr>
          <a:lstStyle/>
          <a:p>
            <a:r>
              <a:rPr lang="hu-HU" b="1" dirty="0" err="1"/>
              <a:t>Advantages</a:t>
            </a:r>
            <a:r>
              <a:rPr lang="hu-HU" b="1" dirty="0"/>
              <a:t> of </a:t>
            </a:r>
            <a:r>
              <a:rPr lang="hu-HU" b="1" dirty="0" err="1"/>
              <a:t>cloud</a:t>
            </a:r>
            <a:r>
              <a:rPr lang="hu-HU" b="1" dirty="0"/>
              <a:t> </a:t>
            </a:r>
            <a:r>
              <a:rPr lang="hu-HU" b="1" dirty="0" err="1"/>
              <a:t>computing</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244257" y="2255519"/>
            <a:ext cx="11624153" cy="4301855"/>
          </a:xfrm>
        </p:spPr>
        <p:txBody>
          <a:bodyPr>
            <a:normAutofit fontScale="92500" lnSpcReduction="10000"/>
          </a:bodyPr>
          <a:lstStyle/>
          <a:p>
            <a:pPr algn="just">
              <a:lnSpc>
                <a:spcPct val="110000"/>
              </a:lnSpc>
            </a:pPr>
            <a:endParaRPr lang="hu-HU" sz="3200" i="0" dirty="0">
              <a:solidFill>
                <a:srgbClr val="171717"/>
              </a:solidFill>
              <a:effectLst/>
            </a:endParaRPr>
          </a:p>
          <a:p>
            <a:pPr marL="342900" indent="-342900" algn="just">
              <a:lnSpc>
                <a:spcPct val="110000"/>
              </a:lnSpc>
              <a:buFont typeface="Arial" panose="020B0604020202020204" pitchFamily="34" charset="0"/>
              <a:buChar char="•"/>
            </a:pPr>
            <a:r>
              <a:rPr lang="hu-HU" sz="3200" b="1" i="0" dirty="0" err="1">
                <a:solidFill>
                  <a:srgbClr val="171717"/>
                </a:solidFill>
                <a:effectLst/>
              </a:rPr>
              <a:t>Reliability</a:t>
            </a:r>
            <a:r>
              <a:rPr lang="en-US" sz="3200" dirty="0"/>
              <a:t>: </a:t>
            </a:r>
            <a:r>
              <a:rPr lang="en-US" sz="3200" b="0" i="0" dirty="0">
                <a:solidFill>
                  <a:srgbClr val="161616"/>
                </a:solidFill>
                <a:effectLst/>
                <a:latin typeface="Segoe UI" panose="020B0502040204020203" pitchFamily="34" charset="0"/>
              </a:rPr>
              <a:t>Reliability is the ability of a system to recover from failures and continue to function. It's also one of the pillars of the Microsoft Azure Well-Architected Framework</a:t>
            </a:r>
            <a:r>
              <a:rPr lang="en-US" sz="3200" dirty="0"/>
              <a:t>.</a:t>
            </a:r>
            <a:endParaRPr lang="hu-HU" sz="3200" dirty="0"/>
          </a:p>
          <a:p>
            <a:pPr marL="342900" indent="-342900" algn="just">
              <a:lnSpc>
                <a:spcPct val="110000"/>
              </a:lnSpc>
              <a:buFont typeface="Arial" panose="020B0604020202020204" pitchFamily="34" charset="0"/>
              <a:buChar char="•"/>
            </a:pPr>
            <a:endParaRPr lang="hu-HU" sz="3200" dirty="0"/>
          </a:p>
          <a:p>
            <a:pPr marL="342900" indent="-342900" algn="just">
              <a:lnSpc>
                <a:spcPct val="110000"/>
              </a:lnSpc>
              <a:buFont typeface="Arial" panose="020B0604020202020204" pitchFamily="34" charset="0"/>
              <a:buChar char="•"/>
            </a:pPr>
            <a:r>
              <a:rPr lang="en-US" sz="3200" b="1" dirty="0"/>
              <a:t>Predictability</a:t>
            </a:r>
            <a:r>
              <a:rPr lang="hu-HU" sz="3200" b="1" dirty="0"/>
              <a:t>: </a:t>
            </a:r>
            <a:r>
              <a:rPr lang="en-US" sz="3200" b="0" i="0" dirty="0">
                <a:solidFill>
                  <a:srgbClr val="161616"/>
                </a:solidFill>
                <a:effectLst/>
                <a:latin typeface="Segoe UI" panose="020B0502040204020203" pitchFamily="34" charset="0"/>
              </a:rPr>
              <a:t>Predictability in the cloud lets you move forward with confidence. Predictability can be focused on performance predictability or cost predictability</a:t>
            </a:r>
            <a:r>
              <a:rPr lang="hu-HU" sz="3200" dirty="0"/>
              <a:t>.</a:t>
            </a:r>
            <a:endParaRPr lang="en-US" sz="3200" dirty="0"/>
          </a:p>
          <a:p>
            <a:pPr algn="just">
              <a:lnSpc>
                <a:spcPct val="110000"/>
              </a:lnSpc>
            </a:pPr>
            <a:endParaRPr lang="en-US" sz="3200" dirty="0"/>
          </a:p>
        </p:txBody>
      </p:sp>
    </p:spTree>
    <p:extLst>
      <p:ext uri="{BB962C8B-B14F-4D97-AF65-F5344CB8AC3E}">
        <p14:creationId xmlns:p14="http://schemas.microsoft.com/office/powerpoint/2010/main" val="7653517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524000" y="488029"/>
            <a:ext cx="9144000" cy="1133157"/>
          </a:xfrm>
        </p:spPr>
        <p:txBody>
          <a:bodyPr>
            <a:normAutofit fontScale="90000"/>
          </a:bodyPr>
          <a:lstStyle/>
          <a:p>
            <a:r>
              <a:rPr lang="hu-HU" b="1" dirty="0" err="1"/>
              <a:t>Advantages</a:t>
            </a:r>
            <a:r>
              <a:rPr lang="hu-HU" b="1" dirty="0"/>
              <a:t> of </a:t>
            </a:r>
            <a:r>
              <a:rPr lang="hu-HU" b="1" dirty="0" err="1"/>
              <a:t>cloud</a:t>
            </a:r>
            <a:r>
              <a:rPr lang="hu-HU" b="1" dirty="0"/>
              <a:t> </a:t>
            </a:r>
            <a:r>
              <a:rPr lang="hu-HU" b="1" dirty="0" err="1"/>
              <a:t>computing</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244257" y="2255519"/>
            <a:ext cx="11624153" cy="4301855"/>
          </a:xfrm>
        </p:spPr>
        <p:txBody>
          <a:bodyPr>
            <a:normAutofit fontScale="92500" lnSpcReduction="10000"/>
          </a:bodyPr>
          <a:lstStyle/>
          <a:p>
            <a:pPr algn="just">
              <a:lnSpc>
                <a:spcPct val="110000"/>
              </a:lnSpc>
            </a:pPr>
            <a:endParaRPr lang="hu-HU" sz="2800" i="0" dirty="0">
              <a:solidFill>
                <a:srgbClr val="171717"/>
              </a:solidFill>
              <a:effectLst/>
            </a:endParaRPr>
          </a:p>
          <a:p>
            <a:pPr marL="342900" indent="-342900" algn="just">
              <a:lnSpc>
                <a:spcPct val="110000"/>
              </a:lnSpc>
              <a:buFont typeface="Arial" panose="020B0604020202020204" pitchFamily="34" charset="0"/>
              <a:buChar char="•"/>
            </a:pPr>
            <a:r>
              <a:rPr lang="hu-HU" sz="2800" b="1" dirty="0">
                <a:solidFill>
                  <a:srgbClr val="171717"/>
                </a:solidFill>
              </a:rPr>
              <a:t>Performance</a:t>
            </a:r>
            <a:r>
              <a:rPr lang="en-US" sz="2800" dirty="0"/>
              <a:t>: </a:t>
            </a:r>
            <a:r>
              <a:rPr lang="en-US" sz="2800" b="0" i="0" dirty="0">
                <a:solidFill>
                  <a:srgbClr val="161616"/>
                </a:solidFill>
                <a:effectLst/>
                <a:latin typeface="Segoe UI" panose="020B0502040204020203" pitchFamily="34" charset="0"/>
              </a:rPr>
              <a:t>Performance predictability focuses on predicting the resources needed to deliver a positive experience for your customers</a:t>
            </a:r>
            <a:r>
              <a:rPr lang="en-US" sz="2800" dirty="0"/>
              <a:t>.</a:t>
            </a:r>
            <a:endParaRPr lang="hu-HU" sz="2800" dirty="0"/>
          </a:p>
          <a:p>
            <a:pPr marL="342900" indent="-342900" algn="just">
              <a:lnSpc>
                <a:spcPct val="110000"/>
              </a:lnSpc>
              <a:buFont typeface="Arial" panose="020B0604020202020204" pitchFamily="34" charset="0"/>
              <a:buChar char="•"/>
            </a:pPr>
            <a:endParaRPr lang="hu-HU" sz="2800" dirty="0"/>
          </a:p>
          <a:p>
            <a:pPr marL="342900" indent="-342900" algn="just">
              <a:lnSpc>
                <a:spcPct val="110000"/>
              </a:lnSpc>
              <a:buFont typeface="Arial" panose="020B0604020202020204" pitchFamily="34" charset="0"/>
              <a:buChar char="•"/>
            </a:pPr>
            <a:r>
              <a:rPr lang="hu-HU" sz="2800" b="1" dirty="0"/>
              <a:t>Cost: </a:t>
            </a:r>
            <a:r>
              <a:rPr lang="en-US" sz="2800" b="0" i="0" dirty="0">
                <a:solidFill>
                  <a:srgbClr val="161616"/>
                </a:solidFill>
                <a:effectLst/>
                <a:latin typeface="Segoe UI" panose="020B0502040204020203" pitchFamily="34" charset="0"/>
              </a:rPr>
              <a:t>Cost predictability is focused on predicting or forecasting the cost of the cloud spend. With the cloud, you can track your resource use in real time, monitor resources to ensure that you’re using them in the most efficient way, and apply data analytics to find patterns and trends that help better plan resource deployments</a:t>
            </a:r>
            <a:r>
              <a:rPr lang="hu-HU" sz="2800" dirty="0"/>
              <a:t>.</a:t>
            </a:r>
            <a:endParaRPr lang="en-US" sz="2800" dirty="0"/>
          </a:p>
          <a:p>
            <a:pPr algn="just">
              <a:lnSpc>
                <a:spcPct val="110000"/>
              </a:lnSpc>
            </a:pPr>
            <a:endParaRPr lang="en-US" sz="2800" dirty="0"/>
          </a:p>
        </p:txBody>
      </p:sp>
    </p:spTree>
    <p:extLst>
      <p:ext uri="{BB962C8B-B14F-4D97-AF65-F5344CB8AC3E}">
        <p14:creationId xmlns:p14="http://schemas.microsoft.com/office/powerpoint/2010/main" val="8017209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524000" y="488029"/>
            <a:ext cx="9144000" cy="1133157"/>
          </a:xfrm>
        </p:spPr>
        <p:txBody>
          <a:bodyPr>
            <a:normAutofit fontScale="90000"/>
          </a:bodyPr>
          <a:lstStyle/>
          <a:p>
            <a:r>
              <a:rPr lang="hu-HU" b="1" dirty="0" err="1"/>
              <a:t>Advantages</a:t>
            </a:r>
            <a:r>
              <a:rPr lang="hu-HU" b="1" dirty="0"/>
              <a:t> of </a:t>
            </a:r>
            <a:r>
              <a:rPr lang="hu-HU" b="1" dirty="0" err="1"/>
              <a:t>cloud</a:t>
            </a:r>
            <a:r>
              <a:rPr lang="hu-HU" b="1" dirty="0"/>
              <a:t> </a:t>
            </a:r>
            <a:r>
              <a:rPr lang="hu-HU" b="1" dirty="0" err="1"/>
              <a:t>computing</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538619" y="2255519"/>
            <a:ext cx="11373633" cy="4301855"/>
          </a:xfrm>
        </p:spPr>
        <p:txBody>
          <a:bodyPr>
            <a:normAutofit lnSpcReduction="10000"/>
          </a:bodyPr>
          <a:lstStyle/>
          <a:p>
            <a:pPr marL="342900" indent="-342900" algn="just">
              <a:lnSpc>
                <a:spcPct val="100000"/>
              </a:lnSpc>
              <a:buFont typeface="Arial" panose="020B0604020202020204" pitchFamily="34" charset="0"/>
              <a:buChar char="•"/>
            </a:pPr>
            <a:r>
              <a:rPr lang="hu-HU" sz="4000" b="1" dirty="0" err="1"/>
              <a:t>Security</a:t>
            </a:r>
            <a:r>
              <a:rPr lang="en-US" sz="4000" dirty="0"/>
              <a:t>: Whether you’re deploying infrastructure as a service or software as a service, cloud features support governance and compliance.</a:t>
            </a:r>
            <a:endParaRPr lang="hu-HU" sz="4000" dirty="0"/>
          </a:p>
          <a:p>
            <a:pPr marL="800100" lvl="1" indent="-342900" algn="just">
              <a:lnSpc>
                <a:spcPct val="100000"/>
              </a:lnSpc>
              <a:buFont typeface="Arial" panose="020B0604020202020204" pitchFamily="34" charset="0"/>
              <a:buChar char="•"/>
            </a:pPr>
            <a:r>
              <a:rPr lang="en-US" sz="3600" dirty="0"/>
              <a:t>set templates</a:t>
            </a:r>
            <a:endParaRPr lang="hu-HU" sz="3600" dirty="0"/>
          </a:p>
          <a:p>
            <a:pPr marL="800100" lvl="1" indent="-342900" algn="just">
              <a:lnSpc>
                <a:spcPct val="100000"/>
              </a:lnSpc>
              <a:buFont typeface="Arial" panose="020B0604020202020204" pitchFamily="34" charset="0"/>
              <a:buChar char="•"/>
            </a:pPr>
            <a:r>
              <a:rPr lang="en-US" sz="3600" dirty="0"/>
              <a:t>Cloud-based auditing</a:t>
            </a:r>
            <a:endParaRPr lang="hu-HU" sz="3600" dirty="0"/>
          </a:p>
          <a:p>
            <a:pPr marL="800100" lvl="1" indent="-342900" algn="just">
              <a:lnSpc>
                <a:spcPct val="100000"/>
              </a:lnSpc>
              <a:buFont typeface="Arial" panose="020B0604020202020204" pitchFamily="34" charset="0"/>
              <a:buChar char="•"/>
            </a:pPr>
            <a:r>
              <a:rPr lang="hu-HU" sz="3600" dirty="0" err="1"/>
              <a:t>Protection</a:t>
            </a:r>
            <a:r>
              <a:rPr lang="hu-HU" sz="3600" dirty="0"/>
              <a:t> </a:t>
            </a:r>
            <a:r>
              <a:rPr lang="hu-HU" sz="3600" dirty="0" err="1"/>
              <a:t>against</a:t>
            </a:r>
            <a:r>
              <a:rPr lang="hu-HU" sz="3600" dirty="0"/>
              <a:t> </a:t>
            </a:r>
            <a:r>
              <a:rPr lang="en-US" sz="3600" dirty="0"/>
              <a:t>distributed denial of service (DDoS) attacks</a:t>
            </a:r>
          </a:p>
          <a:p>
            <a:pPr marL="342900" indent="-342900" algn="just">
              <a:lnSpc>
                <a:spcPct val="100000"/>
              </a:lnSpc>
              <a:buFont typeface="Arial" panose="020B0604020202020204" pitchFamily="34" charset="0"/>
              <a:buChar char="•"/>
            </a:pPr>
            <a:endParaRPr lang="en-US" sz="4000" dirty="0"/>
          </a:p>
        </p:txBody>
      </p:sp>
    </p:spTree>
    <p:extLst>
      <p:ext uri="{BB962C8B-B14F-4D97-AF65-F5344CB8AC3E}">
        <p14:creationId xmlns:p14="http://schemas.microsoft.com/office/powerpoint/2010/main" val="19082371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524000" y="488029"/>
            <a:ext cx="9144000" cy="1133157"/>
          </a:xfrm>
        </p:spPr>
        <p:txBody>
          <a:bodyPr>
            <a:normAutofit fontScale="90000"/>
          </a:bodyPr>
          <a:lstStyle/>
          <a:p>
            <a:r>
              <a:rPr lang="hu-HU" b="1" dirty="0" err="1"/>
              <a:t>Advantages</a:t>
            </a:r>
            <a:r>
              <a:rPr lang="hu-HU" b="1" dirty="0"/>
              <a:t> of </a:t>
            </a:r>
            <a:r>
              <a:rPr lang="hu-HU" b="1" dirty="0" err="1"/>
              <a:t>cloud</a:t>
            </a:r>
            <a:r>
              <a:rPr lang="hu-HU" b="1" dirty="0"/>
              <a:t> </a:t>
            </a:r>
            <a:r>
              <a:rPr lang="hu-HU" b="1" dirty="0" err="1"/>
              <a:t>computing</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538619" y="2255519"/>
            <a:ext cx="11373633" cy="4301855"/>
          </a:xfrm>
        </p:spPr>
        <p:txBody>
          <a:bodyPr>
            <a:normAutofit fontScale="92500" lnSpcReduction="10000"/>
          </a:bodyPr>
          <a:lstStyle/>
          <a:p>
            <a:pPr marL="342900" indent="-342900" algn="just">
              <a:lnSpc>
                <a:spcPct val="100000"/>
              </a:lnSpc>
              <a:buFont typeface="Arial" panose="020B0604020202020204" pitchFamily="34" charset="0"/>
              <a:buChar char="•"/>
            </a:pPr>
            <a:r>
              <a:rPr lang="hu-HU" b="1" dirty="0" err="1"/>
              <a:t>Manageability</a:t>
            </a:r>
            <a:r>
              <a:rPr lang="en-US" dirty="0"/>
              <a:t>: There are two types of manageability for cloud computing</a:t>
            </a:r>
            <a:r>
              <a:rPr lang="hu-HU" dirty="0"/>
              <a:t>.</a:t>
            </a:r>
          </a:p>
          <a:p>
            <a:pPr marL="342900" indent="-342900" algn="just">
              <a:lnSpc>
                <a:spcPct val="100000"/>
              </a:lnSpc>
              <a:buFont typeface="Arial" panose="020B0604020202020204" pitchFamily="34" charset="0"/>
              <a:buChar char="•"/>
            </a:pPr>
            <a:endParaRPr lang="hu-HU" dirty="0"/>
          </a:p>
          <a:p>
            <a:pPr algn="just">
              <a:lnSpc>
                <a:spcPct val="100000"/>
              </a:lnSpc>
            </a:pPr>
            <a:r>
              <a:rPr lang="en-US" b="1" dirty="0"/>
              <a:t>Management of the cloud </a:t>
            </a:r>
            <a:r>
              <a:rPr lang="en-US" dirty="0"/>
              <a:t>speaks to managing your cloud resources. In the cloud, you can:</a:t>
            </a:r>
          </a:p>
          <a:p>
            <a:pPr marL="342900" indent="-342900" algn="just">
              <a:lnSpc>
                <a:spcPct val="100000"/>
              </a:lnSpc>
              <a:buFont typeface="Arial" panose="020B0604020202020204" pitchFamily="34" charset="0"/>
              <a:buChar char="•"/>
            </a:pPr>
            <a:endParaRPr lang="en-US" dirty="0"/>
          </a:p>
          <a:p>
            <a:pPr marL="342900" indent="-342900" algn="just">
              <a:lnSpc>
                <a:spcPct val="100000"/>
              </a:lnSpc>
              <a:buFont typeface="Arial" panose="020B0604020202020204" pitchFamily="34" charset="0"/>
              <a:buChar char="•"/>
            </a:pPr>
            <a:r>
              <a:rPr lang="en-US" dirty="0"/>
              <a:t>Automatically scale resource deployment based on need.</a:t>
            </a:r>
          </a:p>
          <a:p>
            <a:pPr marL="342900" indent="-342900" algn="just">
              <a:lnSpc>
                <a:spcPct val="100000"/>
              </a:lnSpc>
              <a:buFont typeface="Arial" panose="020B0604020202020204" pitchFamily="34" charset="0"/>
              <a:buChar char="•"/>
            </a:pPr>
            <a:r>
              <a:rPr lang="en-US" dirty="0"/>
              <a:t>Deploy resources based on a preconfigured template, removing the need for manual configuration.</a:t>
            </a:r>
          </a:p>
          <a:p>
            <a:pPr marL="342900" indent="-342900" algn="just">
              <a:lnSpc>
                <a:spcPct val="100000"/>
              </a:lnSpc>
              <a:buFont typeface="Arial" panose="020B0604020202020204" pitchFamily="34" charset="0"/>
              <a:buChar char="•"/>
            </a:pPr>
            <a:r>
              <a:rPr lang="en-US" dirty="0"/>
              <a:t>Monitor the health of resources and automatically replace failing resources.</a:t>
            </a:r>
          </a:p>
          <a:p>
            <a:pPr marL="342900" indent="-342900" algn="just">
              <a:lnSpc>
                <a:spcPct val="100000"/>
              </a:lnSpc>
              <a:buFont typeface="Arial" panose="020B0604020202020204" pitchFamily="34" charset="0"/>
              <a:buChar char="•"/>
            </a:pPr>
            <a:r>
              <a:rPr lang="en-US" dirty="0"/>
              <a:t>Receive automatic alerts based on configured metrics, so you’re aware of performance in real time.</a:t>
            </a:r>
          </a:p>
        </p:txBody>
      </p:sp>
    </p:spTree>
    <p:extLst>
      <p:ext uri="{BB962C8B-B14F-4D97-AF65-F5344CB8AC3E}">
        <p14:creationId xmlns:p14="http://schemas.microsoft.com/office/powerpoint/2010/main" val="18666493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524000" y="488029"/>
            <a:ext cx="9144000" cy="1133157"/>
          </a:xfrm>
        </p:spPr>
        <p:txBody>
          <a:bodyPr>
            <a:normAutofit fontScale="90000"/>
          </a:bodyPr>
          <a:lstStyle/>
          <a:p>
            <a:r>
              <a:rPr lang="hu-HU" b="1" dirty="0" err="1"/>
              <a:t>Advantages</a:t>
            </a:r>
            <a:r>
              <a:rPr lang="hu-HU" b="1" dirty="0"/>
              <a:t> of </a:t>
            </a:r>
            <a:r>
              <a:rPr lang="hu-HU" b="1" dirty="0" err="1"/>
              <a:t>cloud</a:t>
            </a:r>
            <a:r>
              <a:rPr lang="hu-HU" b="1" dirty="0"/>
              <a:t> </a:t>
            </a:r>
            <a:r>
              <a:rPr lang="hu-HU" b="1" dirty="0" err="1"/>
              <a:t>computing</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538619" y="2255519"/>
            <a:ext cx="11373633" cy="4301855"/>
          </a:xfrm>
        </p:spPr>
        <p:txBody>
          <a:bodyPr>
            <a:normAutofit/>
          </a:bodyPr>
          <a:lstStyle/>
          <a:p>
            <a:pPr marL="342900" indent="-342900" algn="just">
              <a:lnSpc>
                <a:spcPct val="100000"/>
              </a:lnSpc>
              <a:buFont typeface="Arial" panose="020B0604020202020204" pitchFamily="34" charset="0"/>
              <a:buChar char="•"/>
            </a:pPr>
            <a:r>
              <a:rPr lang="hu-HU" b="1" dirty="0" err="1"/>
              <a:t>Manageability</a:t>
            </a:r>
            <a:r>
              <a:rPr lang="en-US" dirty="0"/>
              <a:t>: There are two types of manageability for cloud computing</a:t>
            </a:r>
            <a:r>
              <a:rPr lang="hu-HU" dirty="0"/>
              <a:t>.</a:t>
            </a:r>
          </a:p>
          <a:p>
            <a:pPr marL="342900" indent="-342900" algn="just">
              <a:lnSpc>
                <a:spcPct val="100000"/>
              </a:lnSpc>
              <a:buFont typeface="Arial" panose="020B0604020202020204" pitchFamily="34" charset="0"/>
              <a:buChar char="•"/>
            </a:pPr>
            <a:endParaRPr lang="hu-HU" dirty="0"/>
          </a:p>
          <a:p>
            <a:pPr algn="just">
              <a:lnSpc>
                <a:spcPct val="100000"/>
              </a:lnSpc>
            </a:pPr>
            <a:r>
              <a:rPr lang="en-US" b="1" dirty="0"/>
              <a:t>Management in the cloud </a:t>
            </a:r>
            <a:r>
              <a:rPr lang="en-US" dirty="0"/>
              <a:t>speaks to how you’re able to manage your cloud environment and resources. You can manage these:</a:t>
            </a:r>
          </a:p>
          <a:p>
            <a:pPr algn="just">
              <a:lnSpc>
                <a:spcPct val="100000"/>
              </a:lnSpc>
            </a:pPr>
            <a:endParaRPr lang="en-US" dirty="0"/>
          </a:p>
          <a:p>
            <a:pPr marL="342900" indent="-342900" algn="just">
              <a:lnSpc>
                <a:spcPct val="100000"/>
              </a:lnSpc>
              <a:buFont typeface="Arial" panose="020B0604020202020204" pitchFamily="34" charset="0"/>
              <a:buChar char="•"/>
            </a:pPr>
            <a:r>
              <a:rPr lang="en-US" dirty="0"/>
              <a:t>Through a web portal.</a:t>
            </a:r>
          </a:p>
          <a:p>
            <a:pPr marL="342900" indent="-342900" algn="just">
              <a:lnSpc>
                <a:spcPct val="100000"/>
              </a:lnSpc>
              <a:buFont typeface="Arial" panose="020B0604020202020204" pitchFamily="34" charset="0"/>
              <a:buChar char="•"/>
            </a:pPr>
            <a:r>
              <a:rPr lang="en-US" dirty="0"/>
              <a:t>Using a command line interface.</a:t>
            </a:r>
          </a:p>
          <a:p>
            <a:pPr marL="342900" indent="-342900" algn="just">
              <a:lnSpc>
                <a:spcPct val="100000"/>
              </a:lnSpc>
              <a:buFont typeface="Arial" panose="020B0604020202020204" pitchFamily="34" charset="0"/>
              <a:buChar char="•"/>
            </a:pPr>
            <a:r>
              <a:rPr lang="en-US" dirty="0"/>
              <a:t>Using APIs.</a:t>
            </a:r>
          </a:p>
          <a:p>
            <a:pPr marL="342900" indent="-342900" algn="just">
              <a:lnSpc>
                <a:spcPct val="100000"/>
              </a:lnSpc>
              <a:buFont typeface="Arial" panose="020B0604020202020204" pitchFamily="34" charset="0"/>
              <a:buChar char="•"/>
            </a:pPr>
            <a:r>
              <a:rPr lang="en-US" dirty="0"/>
              <a:t>Using PowerShell.</a:t>
            </a:r>
          </a:p>
        </p:txBody>
      </p:sp>
    </p:spTree>
    <p:extLst>
      <p:ext uri="{BB962C8B-B14F-4D97-AF65-F5344CB8AC3E}">
        <p14:creationId xmlns:p14="http://schemas.microsoft.com/office/powerpoint/2010/main" val="18734431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1D10B70-1057-EC8D-CC10-14C37E323246}"/>
              </a:ext>
            </a:extLst>
          </p:cNvPr>
          <p:cNvSpPr>
            <a:spLocks noGrp="1"/>
          </p:cNvSpPr>
          <p:nvPr>
            <p:ph type="title"/>
          </p:nvPr>
        </p:nvSpPr>
        <p:spPr>
          <a:xfrm>
            <a:off x="569911" y="3384610"/>
            <a:ext cx="6345239" cy="615553"/>
          </a:xfrm>
        </p:spPr>
        <p:txBody>
          <a:bodyPr/>
          <a:lstStyle/>
          <a:p>
            <a:r>
              <a:rPr lang="en-US" dirty="0"/>
              <a:t>Cloud service types</a:t>
            </a:r>
          </a:p>
        </p:txBody>
      </p:sp>
      <p:sp>
        <p:nvSpPr>
          <p:cNvPr id="10" name="Footer Placeholder 9">
            <a:extLst>
              <a:ext uri="{FF2B5EF4-FFF2-40B4-BE49-F238E27FC236}">
                <a16:creationId xmlns:a16="http://schemas.microsoft.com/office/drawing/2014/main" id="{DAF68708-AC05-FA79-BBCA-619ACAAAFBFB}"/>
              </a:ext>
            </a:extLst>
          </p:cNvPr>
          <p:cNvSpPr>
            <a:spLocks noGrp="1"/>
          </p:cNvSpPr>
          <p:nvPr>
            <p:ph type="ftr" sz="quarter" idx="3"/>
          </p:nvPr>
        </p:nvSpPr>
        <p:spPr/>
        <p:txBody>
          <a:body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1476332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0947E67-FC9D-6086-73F5-21C4DF176C82}"/>
              </a:ext>
            </a:extLst>
          </p:cNvPr>
          <p:cNvSpPr>
            <a:spLocks noGrp="1"/>
          </p:cNvSpPr>
          <p:nvPr>
            <p:ph type="title"/>
          </p:nvPr>
        </p:nvSpPr>
        <p:spPr>
          <a:xfrm>
            <a:off x="588262" y="585216"/>
            <a:ext cx="8193024" cy="492443"/>
          </a:xfrm>
        </p:spPr>
        <p:txBody>
          <a:bodyPr>
            <a:normAutofit fontScale="90000"/>
          </a:bodyPr>
          <a:lstStyle/>
          <a:p>
            <a:r>
              <a:rPr lang="en-US" dirty="0">
                <a:latin typeface="Segoe UI Semibold (Headings)"/>
              </a:rPr>
              <a:t>Infrastructure as a service (IaaS)</a:t>
            </a:r>
            <a:endParaRPr lang="en-US" sz="4000" dirty="0"/>
          </a:p>
        </p:txBody>
      </p:sp>
      <p:pic>
        <p:nvPicPr>
          <p:cNvPr id="12" name="Picture Placeholder 11" descr="IaaS is encompassing the following three icons: Servers and storage, Networking firewalls and security, and Datacenter physical plant and building.">
            <a:extLst>
              <a:ext uri="{FF2B5EF4-FFF2-40B4-BE49-F238E27FC236}">
                <a16:creationId xmlns:a16="http://schemas.microsoft.com/office/drawing/2014/main" id="{ED595AC7-03F2-1B01-8E1E-8141CC5EFA0A}"/>
              </a:ext>
            </a:extLst>
          </p:cNvPr>
          <p:cNvPicPr>
            <a:picLocks noGrp="1" noChangeAspect="1"/>
          </p:cNvPicPr>
          <p:nvPr>
            <p:ph type="pic" sz="quarter" idx="21"/>
          </p:nvPr>
        </p:nvPicPr>
        <p:blipFill rotWithShape="1">
          <a:blip r:embed="rId3"/>
          <a:srcRect l="-53974" t="-1632" r="-53974" b="-1632"/>
          <a:stretch/>
        </p:blipFill>
        <p:spPr>
          <a:xfrm>
            <a:off x="0" y="1152525"/>
            <a:ext cx="12192000" cy="3444875"/>
          </a:xfrm>
          <a:prstGeom prst="rect">
            <a:avLst/>
          </a:prstGeom>
          <a:solidFill>
            <a:schemeClr val="bg1"/>
          </a:solidFill>
          <a:ln w="19050">
            <a:solidFill>
              <a:schemeClr val="accent4"/>
            </a:solidFill>
          </a:ln>
        </p:spPr>
      </p:pic>
      <p:sp>
        <p:nvSpPr>
          <p:cNvPr id="9" name="Text Placeholder 8">
            <a:extLst>
              <a:ext uri="{FF2B5EF4-FFF2-40B4-BE49-F238E27FC236}">
                <a16:creationId xmlns:a16="http://schemas.microsoft.com/office/drawing/2014/main" id="{5F1A114B-DE36-D6F3-A40B-4EF805204D41}"/>
              </a:ext>
            </a:extLst>
          </p:cNvPr>
          <p:cNvSpPr>
            <a:spLocks noGrp="1"/>
          </p:cNvSpPr>
          <p:nvPr>
            <p:ph type="body" sz="quarter" idx="15"/>
          </p:nvPr>
        </p:nvSpPr>
        <p:spPr>
          <a:xfrm>
            <a:off x="586390" y="4978881"/>
            <a:ext cx="10854380" cy="615553"/>
          </a:xfrm>
        </p:spPr>
        <p:txBody>
          <a:bodyPr/>
          <a:lstStyle/>
          <a:p>
            <a:pPr marL="0" indent="0">
              <a:buNone/>
            </a:pPr>
            <a:r>
              <a:rPr lang="en-US" sz="2000" dirty="0">
                <a:latin typeface="+mn-lt"/>
                <a:cs typeface="Segoe UI Semilight" panose="020B0402040204020203" pitchFamily="34" charset="0"/>
              </a:rPr>
              <a:t>Build pay-as-you-go IT infrastructure by renting servers, virtual machines, storage, networks, and operating systems from a cloud provider.</a:t>
            </a:r>
          </a:p>
        </p:txBody>
      </p:sp>
      <p:sp>
        <p:nvSpPr>
          <p:cNvPr id="13" name="Footer Placeholder 12">
            <a:extLst>
              <a:ext uri="{FF2B5EF4-FFF2-40B4-BE49-F238E27FC236}">
                <a16:creationId xmlns:a16="http://schemas.microsoft.com/office/drawing/2014/main" id="{336F6C04-52F4-4E70-041F-5F16A9535187}"/>
              </a:ext>
            </a:extLst>
          </p:cNvPr>
          <p:cNvSpPr>
            <a:spLocks noGrp="1"/>
          </p:cNvSpPr>
          <p:nvPr>
            <p:ph type="ftr" sz="quarter" idx="3"/>
          </p:nvPr>
        </p:nvSpPr>
        <p:spPr/>
        <p:txBody>
          <a:bodyPr/>
          <a:lstStyle/>
          <a:p>
            <a:pPr defTabSz="914367">
              <a:defRPr/>
            </a:pPr>
            <a:r>
              <a:rPr lang="en-US" dirty="0">
                <a:solidFill>
                  <a:srgbClr val="000000"/>
                </a:solidFill>
              </a:rPr>
              <a:t>© Copyright Microsoft Corporation. All rights reserved.</a:t>
            </a:r>
          </a:p>
        </p:txBody>
      </p:sp>
    </p:spTree>
    <p:extLst>
      <p:ext uri="{BB962C8B-B14F-4D97-AF65-F5344CB8AC3E}">
        <p14:creationId xmlns:p14="http://schemas.microsoft.com/office/powerpoint/2010/main" val="1320164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1570D2F-4BA7-BFBA-8192-459522F499E1}"/>
              </a:ext>
            </a:extLst>
          </p:cNvPr>
          <p:cNvSpPr>
            <a:spLocks noGrp="1"/>
          </p:cNvSpPr>
          <p:nvPr>
            <p:ph type="title"/>
          </p:nvPr>
        </p:nvSpPr>
        <p:spPr>
          <a:xfrm>
            <a:off x="588262" y="585216"/>
            <a:ext cx="8193024" cy="492443"/>
          </a:xfrm>
        </p:spPr>
        <p:txBody>
          <a:bodyPr>
            <a:normAutofit fontScale="90000"/>
          </a:bodyPr>
          <a:lstStyle/>
          <a:p>
            <a:r>
              <a:rPr lang="en-US" dirty="0">
                <a:latin typeface="Segoe UI Semibold (Headings)"/>
              </a:rPr>
              <a:t>Platform as a service (PaaS)</a:t>
            </a:r>
            <a:endParaRPr lang="en-US" sz="4000" dirty="0"/>
          </a:p>
        </p:txBody>
      </p:sp>
      <p:pic>
        <p:nvPicPr>
          <p:cNvPr id="12" name="Picture Placeholder 11" descr="PaaS encompassing all of IaaS from the previous slide, and adding Operating Systems and Development tools.">
            <a:extLst>
              <a:ext uri="{FF2B5EF4-FFF2-40B4-BE49-F238E27FC236}">
                <a16:creationId xmlns:a16="http://schemas.microsoft.com/office/drawing/2014/main" id="{805B335A-4315-7215-78F1-9E1574AB762D}"/>
              </a:ext>
            </a:extLst>
          </p:cNvPr>
          <p:cNvPicPr>
            <a:picLocks noGrp="1" noChangeAspect="1"/>
          </p:cNvPicPr>
          <p:nvPr>
            <p:ph type="pic" sz="quarter" idx="21"/>
          </p:nvPr>
        </p:nvPicPr>
        <p:blipFill rotWithShape="1">
          <a:blip r:embed="rId3"/>
          <a:srcRect l="-27206" t="-5233" r="-27206" b="-766"/>
          <a:stretch/>
        </p:blipFill>
        <p:spPr>
          <a:xfrm>
            <a:off x="0" y="1152525"/>
            <a:ext cx="12192000" cy="3444875"/>
          </a:xfrm>
          <a:prstGeom prst="rect">
            <a:avLst/>
          </a:prstGeom>
          <a:solidFill>
            <a:schemeClr val="bg1"/>
          </a:solidFill>
          <a:ln w="19050">
            <a:solidFill>
              <a:schemeClr val="accent4"/>
            </a:solidFill>
          </a:ln>
        </p:spPr>
      </p:pic>
      <p:sp>
        <p:nvSpPr>
          <p:cNvPr id="9" name="Text Placeholder 8">
            <a:extLst>
              <a:ext uri="{FF2B5EF4-FFF2-40B4-BE49-F238E27FC236}">
                <a16:creationId xmlns:a16="http://schemas.microsoft.com/office/drawing/2014/main" id="{E334E86A-F407-85F6-93CF-4B3B42566482}"/>
              </a:ext>
            </a:extLst>
          </p:cNvPr>
          <p:cNvSpPr>
            <a:spLocks noGrp="1"/>
          </p:cNvSpPr>
          <p:nvPr>
            <p:ph type="body" sz="quarter" idx="15"/>
          </p:nvPr>
        </p:nvSpPr>
        <p:spPr>
          <a:xfrm>
            <a:off x="586390" y="4978881"/>
            <a:ext cx="10854380" cy="615553"/>
          </a:xfrm>
        </p:spPr>
        <p:txBody>
          <a:bodyPr/>
          <a:lstStyle/>
          <a:p>
            <a:pPr marL="0" indent="0">
              <a:buNone/>
            </a:pPr>
            <a:r>
              <a:rPr lang="en-US" sz="2000" dirty="0">
                <a:latin typeface="+mn-lt"/>
                <a:cs typeface="Segoe UI Semilight" panose="020B0402040204020203" pitchFamily="34" charset="0"/>
              </a:rPr>
              <a:t>Provides an environment for building, testing, and deploying software applications; without focusing on managing underlying infrastructure.</a:t>
            </a:r>
          </a:p>
        </p:txBody>
      </p:sp>
      <p:sp>
        <p:nvSpPr>
          <p:cNvPr id="13" name="Footer Placeholder 12">
            <a:extLst>
              <a:ext uri="{FF2B5EF4-FFF2-40B4-BE49-F238E27FC236}">
                <a16:creationId xmlns:a16="http://schemas.microsoft.com/office/drawing/2014/main" id="{9FC92B71-D0DC-15D3-8E06-C6413ADE3B52}"/>
              </a:ext>
            </a:extLst>
          </p:cNvPr>
          <p:cNvSpPr>
            <a:spLocks noGrp="1"/>
          </p:cNvSpPr>
          <p:nvPr>
            <p:ph type="ftr" sz="quarter" idx="3"/>
          </p:nvPr>
        </p:nvSpPr>
        <p:spPr/>
        <p:txBody>
          <a:bodyPr/>
          <a:lstStyle/>
          <a:p>
            <a:pPr defTabSz="914367">
              <a:defRPr/>
            </a:pPr>
            <a:r>
              <a:rPr lang="en-US" dirty="0">
                <a:solidFill>
                  <a:srgbClr val="000000"/>
                </a:solidFill>
              </a:rPr>
              <a:t>© Copyright Microsoft Corporation. All rights reserved.</a:t>
            </a:r>
          </a:p>
        </p:txBody>
      </p:sp>
    </p:spTree>
    <p:extLst>
      <p:ext uri="{BB962C8B-B14F-4D97-AF65-F5344CB8AC3E}">
        <p14:creationId xmlns:p14="http://schemas.microsoft.com/office/powerpoint/2010/main" val="1271252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3C36C20-5667-BE3E-B338-92F1906F0FFB}"/>
              </a:ext>
            </a:extLst>
          </p:cNvPr>
          <p:cNvSpPr>
            <a:spLocks noGrp="1"/>
          </p:cNvSpPr>
          <p:nvPr>
            <p:ph type="title"/>
          </p:nvPr>
        </p:nvSpPr>
        <p:spPr/>
        <p:txBody>
          <a:bodyPr>
            <a:normAutofit fontScale="90000"/>
          </a:bodyPr>
          <a:lstStyle/>
          <a:p>
            <a:r>
              <a:rPr lang="en-US" dirty="0">
                <a:latin typeface="Segoe UI Semibold (Headings)"/>
              </a:rPr>
              <a:t>Software as a service (SaaS)</a:t>
            </a:r>
            <a:endParaRPr lang="en-US" dirty="0"/>
          </a:p>
        </p:txBody>
      </p:sp>
      <p:pic>
        <p:nvPicPr>
          <p:cNvPr id="10" name="Picture Placeholder 9" descr="SaaS encompassing all of  the PaaS and IaaS capabilities from the previous slide, and adding the ability to use Hosted applications on any device.">
            <a:extLst>
              <a:ext uri="{FF2B5EF4-FFF2-40B4-BE49-F238E27FC236}">
                <a16:creationId xmlns:a16="http://schemas.microsoft.com/office/drawing/2014/main" id="{F141DE03-5FB2-2EA6-5A8E-31DD5E234E88}"/>
              </a:ext>
            </a:extLst>
          </p:cNvPr>
          <p:cNvPicPr>
            <a:picLocks noGrp="1" noChangeAspect="1"/>
          </p:cNvPicPr>
          <p:nvPr>
            <p:ph type="pic" sz="quarter" idx="21"/>
          </p:nvPr>
        </p:nvPicPr>
        <p:blipFill rotWithShape="1">
          <a:blip r:embed="rId3"/>
          <a:srcRect l="-19767" t="990" r="-19767" b="990"/>
          <a:stretch/>
        </p:blipFill>
        <p:spPr>
          <a:xfrm>
            <a:off x="0" y="1152525"/>
            <a:ext cx="12192000" cy="3444875"/>
          </a:xfrm>
          <a:prstGeom prst="rect">
            <a:avLst/>
          </a:prstGeom>
          <a:solidFill>
            <a:schemeClr val="bg1"/>
          </a:solidFill>
          <a:ln w="19050">
            <a:solidFill>
              <a:schemeClr val="accent4"/>
            </a:solidFill>
          </a:ln>
        </p:spPr>
      </p:pic>
      <p:sp>
        <p:nvSpPr>
          <p:cNvPr id="7" name="Text Placeholder 6">
            <a:extLst>
              <a:ext uri="{FF2B5EF4-FFF2-40B4-BE49-F238E27FC236}">
                <a16:creationId xmlns:a16="http://schemas.microsoft.com/office/drawing/2014/main" id="{1B55D2D2-BC1A-EFDD-2241-228C0E8C3541}"/>
              </a:ext>
            </a:extLst>
          </p:cNvPr>
          <p:cNvSpPr>
            <a:spLocks noGrp="1"/>
          </p:cNvSpPr>
          <p:nvPr>
            <p:ph type="body" sz="quarter" idx="15"/>
          </p:nvPr>
        </p:nvSpPr>
        <p:spPr>
          <a:xfrm>
            <a:off x="586390" y="4978881"/>
            <a:ext cx="10854380" cy="615553"/>
          </a:xfrm>
        </p:spPr>
        <p:txBody>
          <a:bodyPr/>
          <a:lstStyle/>
          <a:p>
            <a:pPr marL="0" indent="0">
              <a:buNone/>
            </a:pPr>
            <a:r>
              <a:rPr lang="en-US" sz="2000" dirty="0">
                <a:latin typeface="+mn-lt"/>
                <a:cs typeface="Segoe UI Semilight" panose="020B0402040204020203" pitchFamily="34" charset="0"/>
              </a:rPr>
              <a:t>Users connect to and use cloud-based apps over the internet: for example, Microsoft Office 365, email, and calendars.</a:t>
            </a:r>
            <a:endParaRPr lang="en-US" sz="2000" dirty="0">
              <a:solidFill>
                <a:schemeClr val="bg1"/>
              </a:solidFill>
              <a:latin typeface="+mn-lt"/>
              <a:cs typeface="Segoe UI Semilight" panose="020B0402040204020203" pitchFamily="34" charset="0"/>
            </a:endParaRPr>
          </a:p>
        </p:txBody>
      </p:sp>
      <p:sp>
        <p:nvSpPr>
          <p:cNvPr id="11" name="Footer Placeholder 10">
            <a:extLst>
              <a:ext uri="{FF2B5EF4-FFF2-40B4-BE49-F238E27FC236}">
                <a16:creationId xmlns:a16="http://schemas.microsoft.com/office/drawing/2014/main" id="{7D5F6724-FF77-FF3C-85F2-8D4E144D8A02}"/>
              </a:ext>
            </a:extLst>
          </p:cNvPr>
          <p:cNvSpPr>
            <a:spLocks noGrp="1"/>
          </p:cNvSpPr>
          <p:nvPr>
            <p:ph type="ftr" sz="quarter" idx="3"/>
          </p:nvPr>
        </p:nvSpPr>
        <p:spPr/>
        <p:txBody>
          <a:bodyPr/>
          <a:lstStyle/>
          <a:p>
            <a:pPr defTabSz="914367">
              <a:defRPr/>
            </a:pPr>
            <a:r>
              <a:rPr lang="en-US" dirty="0">
                <a:solidFill>
                  <a:srgbClr val="000000"/>
                </a:solidFill>
              </a:rPr>
              <a:t>© Copyright Microsoft Corporation. All rights reserved.</a:t>
            </a:r>
          </a:p>
        </p:txBody>
      </p:sp>
    </p:spTree>
    <p:extLst>
      <p:ext uri="{BB962C8B-B14F-4D97-AF65-F5344CB8AC3E}">
        <p14:creationId xmlns:p14="http://schemas.microsoft.com/office/powerpoint/2010/main" val="1792972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524000" y="1122363"/>
            <a:ext cx="9144000" cy="1133157"/>
          </a:xfrm>
        </p:spPr>
        <p:txBody>
          <a:bodyPr/>
          <a:lstStyle/>
          <a:p>
            <a:r>
              <a:rPr lang="hu-HU" b="1" dirty="0"/>
              <a:t>Microsoft </a:t>
            </a:r>
            <a:r>
              <a:rPr lang="hu-HU" b="1" dirty="0" err="1"/>
              <a:t>Azure</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1523999" y="2255520"/>
            <a:ext cx="9811407" cy="4334466"/>
          </a:xfrm>
        </p:spPr>
        <p:txBody>
          <a:bodyPr>
            <a:normAutofit lnSpcReduction="10000"/>
          </a:bodyPr>
          <a:lstStyle/>
          <a:p>
            <a:pPr algn="l">
              <a:lnSpc>
                <a:spcPct val="100000"/>
              </a:lnSpc>
            </a:pPr>
            <a:r>
              <a:rPr lang="hu-HU" sz="3200" b="1" dirty="0" err="1"/>
              <a:t>Azure</a:t>
            </a:r>
            <a:r>
              <a:rPr lang="hu-HU" sz="3200" b="1" dirty="0"/>
              <a:t>: </a:t>
            </a:r>
            <a:r>
              <a:rPr lang="hu-HU" sz="3200" dirty="0" err="1"/>
              <a:t>cloud</a:t>
            </a:r>
            <a:r>
              <a:rPr lang="hu-HU" sz="3200" dirty="0"/>
              <a:t> </a:t>
            </a:r>
            <a:r>
              <a:rPr lang="hu-HU" sz="3200" dirty="0" err="1"/>
              <a:t>computing</a:t>
            </a:r>
            <a:r>
              <a:rPr lang="hu-HU" sz="3200" dirty="0"/>
              <a:t> platform, </a:t>
            </a:r>
            <a:r>
              <a:rPr lang="en-US" sz="3200" dirty="0"/>
              <a:t>provides a wealth of cloud-based services</a:t>
            </a:r>
            <a:r>
              <a:rPr lang="hu-HU" sz="3200" dirty="0"/>
              <a:t>. </a:t>
            </a:r>
          </a:p>
          <a:p>
            <a:pPr algn="l">
              <a:lnSpc>
                <a:spcPct val="100000"/>
              </a:lnSpc>
            </a:pPr>
            <a:endParaRPr lang="hu-HU" sz="3200" dirty="0"/>
          </a:p>
          <a:p>
            <a:pPr algn="l">
              <a:lnSpc>
                <a:spcPct val="100000"/>
              </a:lnSpc>
            </a:pPr>
            <a:r>
              <a:rPr lang="hu-HU" sz="3200" dirty="0" err="1"/>
              <a:t>Cloud-based</a:t>
            </a:r>
            <a:r>
              <a:rPr lang="hu-HU" sz="3200" dirty="0"/>
              <a:t> </a:t>
            </a:r>
            <a:r>
              <a:rPr lang="hu-HU" sz="3200" dirty="0" err="1"/>
              <a:t>services</a:t>
            </a:r>
            <a:r>
              <a:rPr lang="hu-HU" sz="3200" dirty="0"/>
              <a:t>:</a:t>
            </a:r>
          </a:p>
          <a:p>
            <a:pPr marL="342900" indent="-342900" algn="l">
              <a:lnSpc>
                <a:spcPct val="100000"/>
              </a:lnSpc>
              <a:buFont typeface="Arial" panose="020B0604020202020204" pitchFamily="34" charset="0"/>
              <a:buChar char="•"/>
            </a:pPr>
            <a:r>
              <a:rPr lang="hu-HU" sz="2800" dirty="0" err="1"/>
              <a:t>Remote</a:t>
            </a:r>
            <a:r>
              <a:rPr lang="hu-HU" sz="2800" dirty="0"/>
              <a:t> </a:t>
            </a:r>
            <a:r>
              <a:rPr lang="hu-HU" sz="2800" dirty="0" err="1"/>
              <a:t>storage</a:t>
            </a:r>
            <a:endParaRPr lang="hu-HU" sz="2800" dirty="0"/>
          </a:p>
          <a:p>
            <a:pPr marL="342900" indent="-342900" algn="l">
              <a:lnSpc>
                <a:spcPct val="100000"/>
              </a:lnSpc>
              <a:buFont typeface="Arial" panose="020B0604020202020204" pitchFamily="34" charset="0"/>
              <a:buChar char="•"/>
            </a:pPr>
            <a:r>
              <a:rPr lang="hu-HU" sz="2800" dirty="0" err="1"/>
              <a:t>Database</a:t>
            </a:r>
            <a:r>
              <a:rPr lang="hu-HU" sz="2800" dirty="0"/>
              <a:t> </a:t>
            </a:r>
            <a:r>
              <a:rPr lang="hu-HU" sz="2800" dirty="0" err="1"/>
              <a:t>hosting</a:t>
            </a:r>
            <a:endParaRPr lang="hu-HU" sz="2800" dirty="0"/>
          </a:p>
          <a:p>
            <a:pPr marL="342900" indent="-342900" algn="l">
              <a:lnSpc>
                <a:spcPct val="100000"/>
              </a:lnSpc>
              <a:buFont typeface="Arial" panose="020B0604020202020204" pitchFamily="34" charset="0"/>
              <a:buChar char="•"/>
            </a:pPr>
            <a:r>
              <a:rPr lang="hu-HU" sz="2800" dirty="0" err="1"/>
              <a:t>Centralized</a:t>
            </a:r>
            <a:r>
              <a:rPr lang="hu-HU" sz="2800" dirty="0"/>
              <a:t> account management</a:t>
            </a:r>
          </a:p>
          <a:p>
            <a:pPr marL="342900" indent="-342900" algn="l">
              <a:lnSpc>
                <a:spcPct val="100000"/>
              </a:lnSpc>
              <a:buFont typeface="Arial" panose="020B0604020202020204" pitchFamily="34" charset="0"/>
              <a:buChar char="•"/>
            </a:pPr>
            <a:r>
              <a:rPr lang="hu-HU" sz="2800" dirty="0"/>
              <a:t>N</a:t>
            </a:r>
            <a:r>
              <a:rPr lang="en-US" sz="2800" dirty="0" err="1"/>
              <a:t>ew</a:t>
            </a:r>
            <a:r>
              <a:rPr lang="en-US" sz="2800" dirty="0"/>
              <a:t> capabilities like AI and Internet of Things (IoT)</a:t>
            </a:r>
            <a:endParaRPr lang="hu-HU" sz="3200" dirty="0"/>
          </a:p>
        </p:txBody>
      </p:sp>
    </p:spTree>
    <p:extLst>
      <p:ext uri="{BB962C8B-B14F-4D97-AF65-F5344CB8AC3E}">
        <p14:creationId xmlns:p14="http://schemas.microsoft.com/office/powerpoint/2010/main" val="372278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524000" y="488029"/>
            <a:ext cx="9144000" cy="1133157"/>
          </a:xfrm>
        </p:spPr>
        <p:txBody>
          <a:bodyPr/>
          <a:lstStyle/>
          <a:p>
            <a:r>
              <a:rPr lang="hu-HU" b="1" dirty="0" err="1"/>
              <a:t>Cloud</a:t>
            </a:r>
            <a:r>
              <a:rPr lang="hu-HU" b="1" dirty="0"/>
              <a:t> </a:t>
            </a:r>
            <a:r>
              <a:rPr lang="hu-HU" b="1" dirty="0" err="1"/>
              <a:t>computing</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751562" y="2255520"/>
            <a:ext cx="10804562" cy="4460590"/>
          </a:xfrm>
        </p:spPr>
        <p:txBody>
          <a:bodyPr>
            <a:normAutofit fontScale="92500" lnSpcReduction="10000"/>
          </a:bodyPr>
          <a:lstStyle/>
          <a:p>
            <a:pPr algn="l">
              <a:lnSpc>
                <a:spcPct val="110000"/>
              </a:lnSpc>
            </a:pPr>
            <a:r>
              <a:rPr lang="en-US" sz="2800" dirty="0"/>
              <a:t>It's the delivery of computing services over the internet, which is otherwise known as the cloud</a:t>
            </a:r>
            <a:r>
              <a:rPr lang="hu-HU" sz="2800" dirty="0"/>
              <a:t>.</a:t>
            </a:r>
          </a:p>
          <a:p>
            <a:pPr algn="l">
              <a:lnSpc>
                <a:spcPct val="110000"/>
              </a:lnSpc>
            </a:pPr>
            <a:r>
              <a:rPr lang="hu-HU" sz="2800" dirty="0" err="1"/>
              <a:t>These</a:t>
            </a:r>
            <a:r>
              <a:rPr lang="hu-HU" sz="2800" dirty="0"/>
              <a:t> </a:t>
            </a:r>
            <a:r>
              <a:rPr lang="hu-HU" sz="2800" dirty="0" err="1"/>
              <a:t>services</a:t>
            </a:r>
            <a:r>
              <a:rPr lang="hu-HU" sz="2800" dirty="0"/>
              <a:t> </a:t>
            </a:r>
            <a:r>
              <a:rPr lang="hu-HU" sz="2800" dirty="0" err="1"/>
              <a:t>include</a:t>
            </a:r>
            <a:r>
              <a:rPr lang="hu-HU" sz="2800" dirty="0"/>
              <a:t>:</a:t>
            </a:r>
          </a:p>
          <a:p>
            <a:pPr marL="800100" lvl="1" indent="-342900" algn="l">
              <a:lnSpc>
                <a:spcPct val="110000"/>
              </a:lnSpc>
              <a:buFont typeface="Arial" panose="020B0604020202020204" pitchFamily="34" charset="0"/>
              <a:buChar char="•"/>
            </a:pPr>
            <a:r>
              <a:rPr lang="en-US" sz="2400" dirty="0"/>
              <a:t>servers, </a:t>
            </a:r>
            <a:endParaRPr lang="hu-HU" sz="2400" dirty="0"/>
          </a:p>
          <a:p>
            <a:pPr marL="800100" lvl="1" indent="-342900" algn="l">
              <a:lnSpc>
                <a:spcPct val="110000"/>
              </a:lnSpc>
              <a:buFont typeface="Arial" panose="020B0604020202020204" pitchFamily="34" charset="0"/>
              <a:buChar char="•"/>
            </a:pPr>
            <a:r>
              <a:rPr lang="en-US" sz="2400" dirty="0"/>
              <a:t>storage,</a:t>
            </a:r>
            <a:endParaRPr lang="hu-HU" sz="2400" dirty="0"/>
          </a:p>
          <a:p>
            <a:pPr marL="800100" lvl="1" indent="-342900" algn="l">
              <a:lnSpc>
                <a:spcPct val="110000"/>
              </a:lnSpc>
              <a:buFont typeface="Arial" panose="020B0604020202020204" pitchFamily="34" charset="0"/>
              <a:buChar char="•"/>
            </a:pPr>
            <a:r>
              <a:rPr lang="en-US" sz="2400" dirty="0"/>
              <a:t>databases,</a:t>
            </a:r>
            <a:endParaRPr lang="hu-HU" sz="2400" dirty="0"/>
          </a:p>
          <a:p>
            <a:pPr marL="800100" lvl="1" indent="-342900" algn="l">
              <a:lnSpc>
                <a:spcPct val="110000"/>
              </a:lnSpc>
              <a:buFont typeface="Arial" panose="020B0604020202020204" pitchFamily="34" charset="0"/>
              <a:buChar char="•"/>
            </a:pPr>
            <a:r>
              <a:rPr lang="en-US" sz="2400" dirty="0"/>
              <a:t>networking, </a:t>
            </a:r>
            <a:endParaRPr lang="hu-HU" sz="2400" dirty="0"/>
          </a:p>
          <a:p>
            <a:pPr marL="800100" lvl="1" indent="-342900" algn="l">
              <a:lnSpc>
                <a:spcPct val="110000"/>
              </a:lnSpc>
              <a:buFont typeface="Arial" panose="020B0604020202020204" pitchFamily="34" charset="0"/>
              <a:buChar char="•"/>
            </a:pPr>
            <a:r>
              <a:rPr lang="en-US" sz="2400" dirty="0"/>
              <a:t>software, </a:t>
            </a:r>
            <a:endParaRPr lang="hu-HU" sz="2400" dirty="0"/>
          </a:p>
          <a:p>
            <a:pPr marL="800100" lvl="1" indent="-342900" algn="l">
              <a:lnSpc>
                <a:spcPct val="110000"/>
              </a:lnSpc>
              <a:buFont typeface="Arial" panose="020B0604020202020204" pitchFamily="34" charset="0"/>
              <a:buChar char="•"/>
            </a:pPr>
            <a:r>
              <a:rPr lang="en-US" sz="2400" dirty="0"/>
              <a:t>analytics,</a:t>
            </a:r>
            <a:endParaRPr lang="hu-HU" sz="2400" dirty="0"/>
          </a:p>
          <a:p>
            <a:pPr marL="800100" lvl="1" indent="-342900" algn="l">
              <a:lnSpc>
                <a:spcPct val="110000"/>
              </a:lnSpc>
              <a:buFont typeface="Arial" panose="020B0604020202020204" pitchFamily="34" charset="0"/>
              <a:buChar char="•"/>
            </a:pPr>
            <a:r>
              <a:rPr lang="en-US" sz="2400" dirty="0"/>
              <a:t>Intelligence</a:t>
            </a:r>
            <a:r>
              <a:rPr lang="hu-HU" sz="2400" dirty="0"/>
              <a:t>.</a:t>
            </a:r>
          </a:p>
        </p:txBody>
      </p:sp>
    </p:spTree>
    <p:extLst>
      <p:ext uri="{BB962C8B-B14F-4D97-AF65-F5344CB8AC3E}">
        <p14:creationId xmlns:p14="http://schemas.microsoft.com/office/powerpoint/2010/main" val="6510490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524000" y="488029"/>
            <a:ext cx="9144000" cy="1133157"/>
          </a:xfrm>
        </p:spPr>
        <p:txBody>
          <a:bodyPr/>
          <a:lstStyle/>
          <a:p>
            <a:r>
              <a:rPr lang="hu-HU" b="1" dirty="0" err="1"/>
              <a:t>Cloud</a:t>
            </a:r>
            <a:r>
              <a:rPr lang="hu-HU" b="1" dirty="0"/>
              <a:t> </a:t>
            </a:r>
            <a:r>
              <a:rPr lang="hu-HU" b="1" dirty="0" err="1"/>
              <a:t>computing</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1523999" y="2255520"/>
            <a:ext cx="10063655" cy="4350232"/>
          </a:xfrm>
        </p:spPr>
        <p:txBody>
          <a:bodyPr>
            <a:normAutofit/>
          </a:bodyPr>
          <a:lstStyle/>
          <a:p>
            <a:pPr algn="l">
              <a:lnSpc>
                <a:spcPct val="100000"/>
              </a:lnSpc>
            </a:pPr>
            <a:r>
              <a:rPr lang="en-US" sz="3200" dirty="0"/>
              <a:t>You typically pay only for the cloud services you use</a:t>
            </a:r>
            <a:r>
              <a:rPr lang="hu-HU" sz="3200" dirty="0"/>
              <a:t>:</a:t>
            </a:r>
          </a:p>
          <a:p>
            <a:pPr marL="800100" lvl="1" indent="-342900" algn="l">
              <a:lnSpc>
                <a:spcPct val="100000"/>
              </a:lnSpc>
              <a:buFont typeface="Arial" panose="020B0604020202020204" pitchFamily="34" charset="0"/>
              <a:buChar char="•"/>
            </a:pPr>
            <a:r>
              <a:rPr lang="hu-HU" sz="2800" dirty="0" err="1"/>
              <a:t>Lower</a:t>
            </a:r>
            <a:r>
              <a:rPr lang="hu-HU" sz="2800" dirty="0"/>
              <a:t> </a:t>
            </a:r>
            <a:r>
              <a:rPr lang="hu-HU" sz="2800" dirty="0" err="1"/>
              <a:t>your</a:t>
            </a:r>
            <a:r>
              <a:rPr lang="hu-HU" sz="2800" dirty="0"/>
              <a:t> </a:t>
            </a:r>
            <a:r>
              <a:rPr lang="hu-HU" sz="2800" dirty="0" err="1"/>
              <a:t>operating</a:t>
            </a:r>
            <a:r>
              <a:rPr lang="hu-HU" sz="2800" dirty="0"/>
              <a:t> </a:t>
            </a:r>
            <a:r>
              <a:rPr lang="hu-HU" sz="2800" dirty="0" err="1"/>
              <a:t>costs</a:t>
            </a:r>
            <a:endParaRPr lang="hu-HU" sz="2800" dirty="0"/>
          </a:p>
          <a:p>
            <a:pPr marL="800100" lvl="1" indent="-342900" algn="l">
              <a:lnSpc>
                <a:spcPct val="100000"/>
              </a:lnSpc>
              <a:buFont typeface="Arial" panose="020B0604020202020204" pitchFamily="34" charset="0"/>
              <a:buChar char="•"/>
            </a:pPr>
            <a:r>
              <a:rPr lang="en-US" sz="2800" dirty="0"/>
              <a:t>Run your infrastructure more efficiently</a:t>
            </a:r>
            <a:endParaRPr lang="hu-HU" sz="2800" dirty="0"/>
          </a:p>
          <a:p>
            <a:pPr marL="800100" lvl="1" indent="-342900" algn="l">
              <a:lnSpc>
                <a:spcPct val="100000"/>
              </a:lnSpc>
              <a:buFont typeface="Arial" panose="020B0604020202020204" pitchFamily="34" charset="0"/>
              <a:buChar char="•"/>
            </a:pPr>
            <a:r>
              <a:rPr lang="en-US" sz="2800" dirty="0"/>
              <a:t>Scale as your business needs change</a:t>
            </a:r>
            <a:r>
              <a:rPr lang="hu-HU" sz="2800" dirty="0"/>
              <a:t>.</a:t>
            </a:r>
          </a:p>
          <a:p>
            <a:pPr marL="800100" lvl="1" indent="-342900" algn="l">
              <a:lnSpc>
                <a:spcPct val="100000"/>
              </a:lnSpc>
              <a:buFont typeface="Arial" panose="020B0604020202020204" pitchFamily="34" charset="0"/>
              <a:buChar char="•"/>
            </a:pPr>
            <a:endParaRPr lang="hu-HU" sz="2800" dirty="0"/>
          </a:p>
          <a:p>
            <a:pPr algn="l">
              <a:lnSpc>
                <a:spcPct val="100000"/>
              </a:lnSpc>
            </a:pPr>
            <a:r>
              <a:rPr lang="hu-HU" sz="3200" dirty="0"/>
              <a:t>C</a:t>
            </a:r>
            <a:r>
              <a:rPr lang="en-US" sz="3200" dirty="0"/>
              <a:t>loud computing is a way to rent compute power and storage from someone else's datacenter</a:t>
            </a:r>
            <a:r>
              <a:rPr lang="hu-HU" sz="3200" dirty="0"/>
              <a:t>.</a:t>
            </a:r>
          </a:p>
        </p:txBody>
      </p:sp>
    </p:spTree>
    <p:extLst>
      <p:ext uri="{BB962C8B-B14F-4D97-AF65-F5344CB8AC3E}">
        <p14:creationId xmlns:p14="http://schemas.microsoft.com/office/powerpoint/2010/main" val="16906796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524000" y="488029"/>
            <a:ext cx="9144000" cy="1133157"/>
          </a:xfrm>
        </p:spPr>
        <p:txBody>
          <a:bodyPr/>
          <a:lstStyle/>
          <a:p>
            <a:endParaRPr lang="hu-HU"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1524000" y="2255520"/>
            <a:ext cx="9144000" cy="3547872"/>
          </a:xfrm>
        </p:spPr>
        <p:txBody>
          <a:bodyPr>
            <a:normAutofit/>
          </a:bodyPr>
          <a:lstStyle/>
          <a:p>
            <a:pPr algn="l">
              <a:lnSpc>
                <a:spcPct val="100000"/>
              </a:lnSpc>
            </a:pPr>
            <a:endParaRPr lang="hu-HU" dirty="0"/>
          </a:p>
        </p:txBody>
      </p:sp>
      <p:pic>
        <p:nvPicPr>
          <p:cNvPr id="4" name="Picture 2">
            <a:extLst>
              <a:ext uri="{FF2B5EF4-FFF2-40B4-BE49-F238E27FC236}">
                <a16:creationId xmlns:a16="http://schemas.microsoft.com/office/drawing/2014/main" id="{E9340F5F-CC2B-4962-B585-C36C968325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405" y="503"/>
            <a:ext cx="9834997" cy="6865118"/>
          </a:xfrm>
          <a:prstGeom prst="rect">
            <a:avLst/>
          </a:prstGeom>
        </p:spPr>
      </p:pic>
    </p:spTree>
    <p:extLst>
      <p:ext uri="{BB962C8B-B14F-4D97-AF65-F5344CB8AC3E}">
        <p14:creationId xmlns:p14="http://schemas.microsoft.com/office/powerpoint/2010/main" val="20422698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524000" y="488029"/>
            <a:ext cx="9144000" cy="1133157"/>
          </a:xfrm>
        </p:spPr>
        <p:txBody>
          <a:bodyPr/>
          <a:lstStyle/>
          <a:p>
            <a:endParaRPr lang="hu-HU"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1524000" y="2255520"/>
            <a:ext cx="9144000" cy="3547872"/>
          </a:xfrm>
        </p:spPr>
        <p:txBody>
          <a:bodyPr>
            <a:normAutofit/>
          </a:bodyPr>
          <a:lstStyle/>
          <a:p>
            <a:pPr algn="l">
              <a:lnSpc>
                <a:spcPct val="100000"/>
              </a:lnSpc>
            </a:pPr>
            <a:endParaRPr lang="hu-HU" dirty="0"/>
          </a:p>
        </p:txBody>
      </p:sp>
      <p:pic>
        <p:nvPicPr>
          <p:cNvPr id="4" name="Picture 3">
            <a:extLst>
              <a:ext uri="{FF2B5EF4-FFF2-40B4-BE49-F238E27FC236}">
                <a16:creationId xmlns:a16="http://schemas.microsoft.com/office/drawing/2014/main" id="{1ABA5E50-EE1E-4548-9C16-E3EAFAF0E0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0925" y="0"/>
            <a:ext cx="9895957" cy="6867793"/>
          </a:xfrm>
          <a:prstGeom prst="rect">
            <a:avLst/>
          </a:prstGeom>
        </p:spPr>
      </p:pic>
    </p:spTree>
    <p:extLst>
      <p:ext uri="{BB962C8B-B14F-4D97-AF65-F5344CB8AC3E}">
        <p14:creationId xmlns:p14="http://schemas.microsoft.com/office/powerpoint/2010/main" val="30563647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524000" y="-12618"/>
            <a:ext cx="9144000" cy="1133157"/>
          </a:xfrm>
        </p:spPr>
        <p:txBody>
          <a:bodyPr>
            <a:normAutofit fontScale="90000"/>
          </a:bodyPr>
          <a:lstStyle/>
          <a:p>
            <a:r>
              <a:rPr lang="hu-HU" b="1" dirty="0"/>
              <a:t>The </a:t>
            </a:r>
            <a:r>
              <a:rPr lang="hu-HU" b="1" dirty="0" err="1"/>
              <a:t>shared</a:t>
            </a:r>
            <a:r>
              <a:rPr lang="hu-HU" b="1" dirty="0"/>
              <a:t> </a:t>
            </a:r>
            <a:r>
              <a:rPr lang="hu-HU" b="1" dirty="0" err="1"/>
              <a:t>responsibility</a:t>
            </a:r>
            <a:r>
              <a:rPr lang="hu-HU" b="1" dirty="0"/>
              <a:t> </a:t>
            </a:r>
            <a:r>
              <a:rPr lang="hu-HU" b="1" dirty="0" err="1"/>
              <a:t>model</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1524000" y="2255520"/>
            <a:ext cx="9144000" cy="3547872"/>
          </a:xfrm>
        </p:spPr>
        <p:txBody>
          <a:bodyPr>
            <a:normAutofit/>
          </a:bodyPr>
          <a:lstStyle/>
          <a:p>
            <a:pPr algn="l">
              <a:lnSpc>
                <a:spcPct val="100000"/>
              </a:lnSpc>
            </a:pPr>
            <a:endParaRPr lang="hu-HU" dirty="0"/>
          </a:p>
        </p:txBody>
      </p:sp>
      <p:pic>
        <p:nvPicPr>
          <p:cNvPr id="5" name="Ábra 4">
            <a:extLst>
              <a:ext uri="{FF2B5EF4-FFF2-40B4-BE49-F238E27FC236}">
                <a16:creationId xmlns:a16="http://schemas.microsoft.com/office/drawing/2014/main" id="{62B6ADBA-65EE-AC51-9F51-D24E27D9C3B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702039" y="1120539"/>
            <a:ext cx="9548071" cy="5634222"/>
          </a:xfrm>
          <a:prstGeom prst="rect">
            <a:avLst/>
          </a:prstGeom>
        </p:spPr>
      </p:pic>
      <p:sp>
        <p:nvSpPr>
          <p:cNvPr id="10" name="Szövegdoboz 9">
            <a:extLst>
              <a:ext uri="{FF2B5EF4-FFF2-40B4-BE49-F238E27FC236}">
                <a16:creationId xmlns:a16="http://schemas.microsoft.com/office/drawing/2014/main" id="{DB3EFC58-B67F-4E0E-9A74-FB6BA286B6B0}"/>
              </a:ext>
            </a:extLst>
          </p:cNvPr>
          <p:cNvSpPr txBox="1"/>
          <p:nvPr/>
        </p:nvSpPr>
        <p:spPr>
          <a:xfrm>
            <a:off x="8113956" y="6336856"/>
            <a:ext cx="6094206" cy="246221"/>
          </a:xfrm>
          <a:prstGeom prst="rect">
            <a:avLst/>
          </a:prstGeom>
          <a:noFill/>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0000"/>
                </a:solidFill>
                <a:effectLst/>
                <a:uLnTx/>
                <a:uFillTx/>
                <a:latin typeface="Calibri" panose="020F0502020204030204"/>
                <a:ea typeface="+mn-ea"/>
                <a:cs typeface="+mn-cs"/>
              </a:rPr>
              <a:t>© Copyright Microsoft Corporation. All rights reserved.</a:t>
            </a:r>
          </a:p>
        </p:txBody>
      </p:sp>
    </p:spTree>
    <p:extLst>
      <p:ext uri="{BB962C8B-B14F-4D97-AF65-F5344CB8AC3E}">
        <p14:creationId xmlns:p14="http://schemas.microsoft.com/office/powerpoint/2010/main" val="39143913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524000" y="-12618"/>
            <a:ext cx="9144000" cy="1133157"/>
          </a:xfrm>
        </p:spPr>
        <p:txBody>
          <a:bodyPr>
            <a:normAutofit fontScale="90000"/>
          </a:bodyPr>
          <a:lstStyle/>
          <a:p>
            <a:r>
              <a:rPr lang="hu-HU" b="1" dirty="0"/>
              <a:t>The </a:t>
            </a:r>
            <a:r>
              <a:rPr lang="hu-HU" b="1" dirty="0" err="1"/>
              <a:t>shared</a:t>
            </a:r>
            <a:r>
              <a:rPr lang="hu-HU" b="1" dirty="0"/>
              <a:t> </a:t>
            </a:r>
            <a:r>
              <a:rPr lang="hu-HU" b="1" dirty="0" err="1"/>
              <a:t>responsibility</a:t>
            </a:r>
            <a:r>
              <a:rPr lang="hu-HU" b="1" dirty="0"/>
              <a:t> </a:t>
            </a:r>
            <a:r>
              <a:rPr lang="hu-HU" b="1" dirty="0" err="1"/>
              <a:t>model</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662151" y="1120539"/>
            <a:ext cx="11114689" cy="5564040"/>
          </a:xfrm>
        </p:spPr>
        <p:txBody>
          <a:bodyPr>
            <a:normAutofit fontScale="92500" lnSpcReduction="10000"/>
          </a:bodyPr>
          <a:lstStyle/>
          <a:p>
            <a:pPr algn="l">
              <a:lnSpc>
                <a:spcPct val="100000"/>
              </a:lnSpc>
            </a:pPr>
            <a:r>
              <a:rPr lang="en-US" dirty="0"/>
              <a:t>You’ll always be responsible for:</a:t>
            </a:r>
          </a:p>
          <a:p>
            <a:pPr marL="800100" lvl="1" indent="-342900" algn="l">
              <a:lnSpc>
                <a:spcPct val="100000"/>
              </a:lnSpc>
              <a:buFont typeface="Arial" panose="020B0604020202020204" pitchFamily="34" charset="0"/>
              <a:buChar char="•"/>
            </a:pPr>
            <a:r>
              <a:rPr lang="en-US" dirty="0"/>
              <a:t>The information and data stored in the cloud</a:t>
            </a:r>
          </a:p>
          <a:p>
            <a:pPr marL="800100" lvl="1" indent="-342900" algn="l">
              <a:lnSpc>
                <a:spcPct val="100000"/>
              </a:lnSpc>
              <a:buFont typeface="Arial" panose="020B0604020202020204" pitchFamily="34" charset="0"/>
              <a:buChar char="•"/>
            </a:pPr>
            <a:r>
              <a:rPr lang="en-US" dirty="0"/>
              <a:t>Devices that are allowed to connect to your cloud (cell phones, computers, and so on)</a:t>
            </a:r>
          </a:p>
          <a:p>
            <a:pPr marL="800100" lvl="1" indent="-342900" algn="l">
              <a:lnSpc>
                <a:spcPct val="100000"/>
              </a:lnSpc>
              <a:buFont typeface="Arial" panose="020B0604020202020204" pitchFamily="34" charset="0"/>
              <a:buChar char="•"/>
            </a:pPr>
            <a:r>
              <a:rPr lang="en-US" dirty="0"/>
              <a:t>The accounts and identities of the people, services, and devices within your organization</a:t>
            </a:r>
            <a:endParaRPr lang="hu-HU" dirty="0"/>
          </a:p>
          <a:p>
            <a:pPr lvl="1" algn="l">
              <a:lnSpc>
                <a:spcPct val="100000"/>
              </a:lnSpc>
            </a:pPr>
            <a:endParaRPr lang="en-US" dirty="0"/>
          </a:p>
          <a:p>
            <a:pPr algn="l">
              <a:lnSpc>
                <a:spcPct val="100000"/>
              </a:lnSpc>
            </a:pPr>
            <a:r>
              <a:rPr lang="en-US" dirty="0"/>
              <a:t>The cloud provider is always responsible for:</a:t>
            </a:r>
          </a:p>
          <a:p>
            <a:pPr marL="800100" lvl="1" indent="-342900" algn="l">
              <a:lnSpc>
                <a:spcPct val="100000"/>
              </a:lnSpc>
              <a:buFont typeface="Arial" panose="020B0604020202020204" pitchFamily="34" charset="0"/>
              <a:buChar char="•"/>
            </a:pPr>
            <a:r>
              <a:rPr lang="en-US" dirty="0"/>
              <a:t>The physical datacenter</a:t>
            </a:r>
          </a:p>
          <a:p>
            <a:pPr marL="800100" lvl="1" indent="-342900" algn="l">
              <a:lnSpc>
                <a:spcPct val="100000"/>
              </a:lnSpc>
              <a:buFont typeface="Arial" panose="020B0604020202020204" pitchFamily="34" charset="0"/>
              <a:buChar char="•"/>
            </a:pPr>
            <a:r>
              <a:rPr lang="en-US" dirty="0"/>
              <a:t>The physical network</a:t>
            </a:r>
          </a:p>
          <a:p>
            <a:pPr marL="800100" lvl="1" indent="-342900" algn="l">
              <a:lnSpc>
                <a:spcPct val="100000"/>
              </a:lnSpc>
              <a:buFont typeface="Arial" panose="020B0604020202020204" pitchFamily="34" charset="0"/>
              <a:buChar char="•"/>
            </a:pPr>
            <a:r>
              <a:rPr lang="en-US" dirty="0"/>
              <a:t>The physical hosts</a:t>
            </a:r>
            <a:endParaRPr lang="hu-HU" dirty="0"/>
          </a:p>
          <a:p>
            <a:pPr marL="800100" lvl="1" indent="-342900" algn="l">
              <a:lnSpc>
                <a:spcPct val="100000"/>
              </a:lnSpc>
              <a:buFont typeface="Arial" panose="020B0604020202020204" pitchFamily="34" charset="0"/>
              <a:buChar char="•"/>
            </a:pPr>
            <a:endParaRPr lang="en-US" dirty="0"/>
          </a:p>
          <a:p>
            <a:pPr algn="l">
              <a:lnSpc>
                <a:spcPct val="100000"/>
              </a:lnSpc>
            </a:pPr>
            <a:r>
              <a:rPr lang="en-US" dirty="0"/>
              <a:t>Your service model will determine responsibility for things like:</a:t>
            </a:r>
          </a:p>
          <a:p>
            <a:pPr marL="800100" lvl="1" indent="-342900" algn="l">
              <a:lnSpc>
                <a:spcPct val="100000"/>
              </a:lnSpc>
              <a:buFont typeface="Arial" panose="020B0604020202020204" pitchFamily="34" charset="0"/>
              <a:buChar char="•"/>
            </a:pPr>
            <a:r>
              <a:rPr lang="en-US" dirty="0"/>
              <a:t>Operating systems</a:t>
            </a:r>
          </a:p>
          <a:p>
            <a:pPr marL="800100" lvl="1" indent="-342900" algn="l">
              <a:lnSpc>
                <a:spcPct val="100000"/>
              </a:lnSpc>
              <a:buFont typeface="Arial" panose="020B0604020202020204" pitchFamily="34" charset="0"/>
              <a:buChar char="•"/>
            </a:pPr>
            <a:r>
              <a:rPr lang="en-US" dirty="0"/>
              <a:t>Network controls</a:t>
            </a:r>
          </a:p>
          <a:p>
            <a:pPr marL="800100" lvl="1" indent="-342900" algn="l">
              <a:lnSpc>
                <a:spcPct val="100000"/>
              </a:lnSpc>
              <a:buFont typeface="Arial" panose="020B0604020202020204" pitchFamily="34" charset="0"/>
              <a:buChar char="•"/>
            </a:pPr>
            <a:r>
              <a:rPr lang="en-US" dirty="0"/>
              <a:t>Applications</a:t>
            </a:r>
          </a:p>
          <a:p>
            <a:pPr marL="800100" lvl="1" indent="-342900" algn="l">
              <a:lnSpc>
                <a:spcPct val="100000"/>
              </a:lnSpc>
              <a:buFont typeface="Arial" panose="020B0604020202020204" pitchFamily="34" charset="0"/>
              <a:buChar char="•"/>
            </a:pPr>
            <a:r>
              <a:rPr lang="en-US" dirty="0"/>
              <a:t>Identity and infrastructure</a:t>
            </a:r>
            <a:endParaRPr lang="hu-HU" dirty="0"/>
          </a:p>
        </p:txBody>
      </p:sp>
    </p:spTree>
    <p:extLst>
      <p:ext uri="{BB962C8B-B14F-4D97-AF65-F5344CB8AC3E}">
        <p14:creationId xmlns:p14="http://schemas.microsoft.com/office/powerpoint/2010/main" val="226502995"/>
      </p:ext>
    </p:extLst>
  </p:cSld>
  <p:clrMapOvr>
    <a:masterClrMapping/>
  </p:clrMapOvr>
</p:sld>
</file>

<file path=ppt/theme/theme1.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2375</TotalTime>
  <Words>1862</Words>
  <Application>Microsoft Office PowerPoint</Application>
  <PresentationFormat>Szélesvásznú</PresentationFormat>
  <Paragraphs>223</Paragraphs>
  <Slides>28</Slides>
  <Notes>28</Notes>
  <HiddenSlides>0</HiddenSlides>
  <MMClips>0</MMClips>
  <ScaleCrop>false</ScaleCrop>
  <HeadingPairs>
    <vt:vector size="6" baseType="variant">
      <vt:variant>
        <vt:lpstr>Használt betűtípusok</vt:lpstr>
      </vt:variant>
      <vt:variant>
        <vt:i4>6</vt:i4>
      </vt:variant>
      <vt:variant>
        <vt:lpstr>Téma</vt:lpstr>
      </vt:variant>
      <vt:variant>
        <vt:i4>1</vt:i4>
      </vt:variant>
      <vt:variant>
        <vt:lpstr>Diacímek</vt:lpstr>
      </vt:variant>
      <vt:variant>
        <vt:i4>28</vt:i4>
      </vt:variant>
    </vt:vector>
  </HeadingPairs>
  <TitlesOfParts>
    <vt:vector size="35" baseType="lpstr">
      <vt:lpstr>Arial</vt:lpstr>
      <vt:lpstr>Calibri</vt:lpstr>
      <vt:lpstr>Calibri Light</vt:lpstr>
      <vt:lpstr>Segoe UI</vt:lpstr>
      <vt:lpstr>Segoe UI Light</vt:lpstr>
      <vt:lpstr>Segoe UI Semibold (Headings)</vt:lpstr>
      <vt:lpstr>Office-téma</vt:lpstr>
      <vt:lpstr>Microsoft Azure Fundamentals</vt:lpstr>
      <vt:lpstr>Cloud computing</vt:lpstr>
      <vt:lpstr>Microsoft Azure</vt:lpstr>
      <vt:lpstr>Cloud computing</vt:lpstr>
      <vt:lpstr>Cloud computing</vt:lpstr>
      <vt:lpstr>PowerPoint-bemutató</vt:lpstr>
      <vt:lpstr>PowerPoint-bemutató</vt:lpstr>
      <vt:lpstr>The shared responsibility model</vt:lpstr>
      <vt:lpstr>The shared responsibility model</vt:lpstr>
      <vt:lpstr>Private cloud</vt:lpstr>
      <vt:lpstr>Public cloud</vt:lpstr>
      <vt:lpstr>Hybrid cloud</vt:lpstr>
      <vt:lpstr>Deployment models for cloud computing</vt:lpstr>
      <vt:lpstr>Compare CapEx vs. OpEx</vt:lpstr>
      <vt:lpstr>Consumption-based model</vt:lpstr>
      <vt:lpstr>Cloud benefits</vt:lpstr>
      <vt:lpstr>Advantages of cloud computing</vt:lpstr>
      <vt:lpstr>Advantages of cloud computing</vt:lpstr>
      <vt:lpstr>Advantages of cloud computing</vt:lpstr>
      <vt:lpstr>Advantages of cloud computing</vt:lpstr>
      <vt:lpstr>Advantages of cloud computing</vt:lpstr>
      <vt:lpstr>Advantages of cloud computing</vt:lpstr>
      <vt:lpstr>Advantages of cloud computing</vt:lpstr>
      <vt:lpstr>Advantages of cloud computing</vt:lpstr>
      <vt:lpstr>Cloud service types</vt:lpstr>
      <vt:lpstr>Infrastructure as a service (IaaS)</vt:lpstr>
      <vt:lpstr>Platform as a service (PaaS)</vt:lpstr>
      <vt:lpstr>Software as a service (SaaS)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Labview bevezető</dc:title>
  <dc:creator>ADAM</dc:creator>
  <cp:lastModifiedBy>ADAM</cp:lastModifiedBy>
  <cp:revision>131</cp:revision>
  <dcterms:created xsi:type="dcterms:W3CDTF">2019-09-08T15:46:29Z</dcterms:created>
  <dcterms:modified xsi:type="dcterms:W3CDTF">2024-02-08T22:27:44Z</dcterms:modified>
</cp:coreProperties>
</file>